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4"/>
  </p:notesMasterIdLst>
  <p:sldIdLst>
    <p:sldId id="258" r:id="rId2"/>
    <p:sldId id="279" r:id="rId3"/>
    <p:sldId id="280" r:id="rId4"/>
    <p:sldId id="281" r:id="rId5"/>
    <p:sldId id="354" r:id="rId6"/>
    <p:sldId id="287" r:id="rId7"/>
    <p:sldId id="355" r:id="rId8"/>
    <p:sldId id="282" r:id="rId9"/>
    <p:sldId id="356" r:id="rId10"/>
    <p:sldId id="299" r:id="rId11"/>
    <p:sldId id="310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303" r:id="rId20"/>
    <p:sldId id="305" r:id="rId21"/>
    <p:sldId id="307" r:id="rId22"/>
    <p:sldId id="312" r:id="rId23"/>
    <p:sldId id="316" r:id="rId24"/>
    <p:sldId id="349" r:id="rId25"/>
    <p:sldId id="268" r:id="rId26"/>
    <p:sldId id="284" r:id="rId27"/>
    <p:sldId id="286" r:id="rId28"/>
    <p:sldId id="288" r:id="rId29"/>
    <p:sldId id="269" r:id="rId30"/>
    <p:sldId id="276" r:id="rId31"/>
    <p:sldId id="353" r:id="rId32"/>
    <p:sldId id="290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3\AFFARSKLIMAT\Analysavdelningen\M&#229;rten%20Andersson\Fokus%20Stavanger\Resultat_Stavanger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nb-NO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Framtidstro!$D$1</c:f>
              <c:strCache>
                <c:ptCount val="1"/>
                <c:pt idx="0">
                  <c:v>Rogaland</c:v>
                </c:pt>
              </c:strCache>
            </c:strRef>
          </c:tx>
          <c:cat>
            <c:strRef>
              <c:f>Framtidstro!$B$2:$B$6</c:f>
              <c:strCache>
                <c:ptCount val="5"/>
                <c:pt idx="0">
                  <c:v>Jeg tror det kommer til å gå bra for Norge (Sverige) i fremtiden</c:v>
                </c:pt>
                <c:pt idx="1">
                  <c:v>Jeg tror det kommer til å gå bra for mitt hjemsted i fremtiden</c:v>
                </c:pt>
                <c:pt idx="2">
                  <c:v>Jeg tror det kommer til å gå bra for meg i fremtiden</c:v>
                </c:pt>
                <c:pt idx="3">
                  <c:v>Jeg vil forandre min egen situasjon</c:v>
                </c:pt>
                <c:pt idx="4">
                  <c:v>Jeg vil forandre min omverden</c:v>
                </c:pt>
              </c:strCache>
            </c:strRef>
          </c:cat>
          <c:val>
            <c:numRef>
              <c:f>Framtidstro!$D$2:$D$6</c:f>
              <c:numCache>
                <c:formatCode>0.00</c:formatCode>
                <c:ptCount val="5"/>
                <c:pt idx="0">
                  <c:v>3.8099999999999987</c:v>
                </c:pt>
                <c:pt idx="1">
                  <c:v>3.8299999999999987</c:v>
                </c:pt>
                <c:pt idx="2">
                  <c:v>3.9699999999999998</c:v>
                </c:pt>
                <c:pt idx="3">
                  <c:v>3.29</c:v>
                </c:pt>
                <c:pt idx="4">
                  <c:v>3.02</c:v>
                </c:pt>
              </c:numCache>
            </c:numRef>
          </c:val>
        </c:ser>
        <c:ser>
          <c:idx val="1"/>
          <c:order val="1"/>
          <c:tx>
            <c:strRef>
              <c:f>Framtidstro!$E$1</c:f>
              <c:strCache>
                <c:ptCount val="1"/>
                <c:pt idx="0">
                  <c:v>Akershus</c:v>
                </c:pt>
              </c:strCache>
            </c:strRef>
          </c:tx>
          <c:cat>
            <c:strRef>
              <c:f>Framtidstro!$B$2:$B$6</c:f>
              <c:strCache>
                <c:ptCount val="5"/>
                <c:pt idx="0">
                  <c:v>Jeg tror det kommer til å gå bra for Norge (Sverige) i fremtiden</c:v>
                </c:pt>
                <c:pt idx="1">
                  <c:v>Jeg tror det kommer til å gå bra for mitt hjemsted i fremtiden</c:v>
                </c:pt>
                <c:pt idx="2">
                  <c:v>Jeg tror det kommer til å gå bra for meg i fremtiden</c:v>
                </c:pt>
                <c:pt idx="3">
                  <c:v>Jeg vil forandre min egen situasjon</c:v>
                </c:pt>
                <c:pt idx="4">
                  <c:v>Jeg vil forandre min omverden</c:v>
                </c:pt>
              </c:strCache>
            </c:strRef>
          </c:cat>
          <c:val>
            <c:numRef>
              <c:f>Framtidstro!$E$2:$E$6</c:f>
              <c:numCache>
                <c:formatCode>0.00</c:formatCode>
                <c:ptCount val="5"/>
                <c:pt idx="0">
                  <c:v>3.82</c:v>
                </c:pt>
                <c:pt idx="1">
                  <c:v>3.92</c:v>
                </c:pt>
                <c:pt idx="2">
                  <c:v>3.96</c:v>
                </c:pt>
                <c:pt idx="3">
                  <c:v>3.18</c:v>
                </c:pt>
                <c:pt idx="4">
                  <c:v>2.8899999999999997</c:v>
                </c:pt>
              </c:numCache>
            </c:numRef>
          </c:val>
        </c:ser>
        <c:ser>
          <c:idx val="2"/>
          <c:order val="2"/>
          <c:tx>
            <c:strRef>
              <c:f>Framtidstro!$F$1</c:f>
              <c:strCache>
                <c:ptCount val="1"/>
                <c:pt idx="0">
                  <c:v>Oslo </c:v>
                </c:pt>
              </c:strCache>
            </c:strRef>
          </c:tx>
          <c:cat>
            <c:strRef>
              <c:f>Framtidstro!$B$2:$B$6</c:f>
              <c:strCache>
                <c:ptCount val="5"/>
                <c:pt idx="0">
                  <c:v>Jeg tror det kommer til å gå bra for Norge (Sverige) i fremtiden</c:v>
                </c:pt>
                <c:pt idx="1">
                  <c:v>Jeg tror det kommer til å gå bra for mitt hjemsted i fremtiden</c:v>
                </c:pt>
                <c:pt idx="2">
                  <c:v>Jeg tror det kommer til å gå bra for meg i fremtiden</c:v>
                </c:pt>
                <c:pt idx="3">
                  <c:v>Jeg vil forandre min egen situasjon</c:v>
                </c:pt>
                <c:pt idx="4">
                  <c:v>Jeg vil forandre min omverden</c:v>
                </c:pt>
              </c:strCache>
            </c:strRef>
          </c:cat>
          <c:val>
            <c:numRef>
              <c:f>Framtidstro!$F$2:$F$6</c:f>
              <c:numCache>
                <c:formatCode>0.00</c:formatCode>
                <c:ptCount val="5"/>
                <c:pt idx="0">
                  <c:v>3.74</c:v>
                </c:pt>
                <c:pt idx="1">
                  <c:v>3.67</c:v>
                </c:pt>
                <c:pt idx="2">
                  <c:v>4.0199999999999996</c:v>
                </c:pt>
                <c:pt idx="3">
                  <c:v>3.19</c:v>
                </c:pt>
                <c:pt idx="4">
                  <c:v>3.04</c:v>
                </c:pt>
              </c:numCache>
            </c:numRef>
          </c:val>
        </c:ser>
        <c:ser>
          <c:idx val="3"/>
          <c:order val="3"/>
          <c:tx>
            <c:strRef>
              <c:f>Framtidstro!$G$1</c:f>
              <c:strCache>
                <c:ptCount val="1"/>
                <c:pt idx="0">
                  <c:v>Sverige</c:v>
                </c:pt>
              </c:strCache>
            </c:strRef>
          </c:tx>
          <c:val>
            <c:numRef>
              <c:f>Framtidstro!$G$2:$G$6</c:f>
              <c:numCache>
                <c:formatCode>0.00</c:formatCode>
                <c:ptCount val="5"/>
                <c:pt idx="0">
                  <c:v>3.46</c:v>
                </c:pt>
                <c:pt idx="1">
                  <c:v>3.22</c:v>
                </c:pt>
                <c:pt idx="2">
                  <c:v>3.9099999999999997</c:v>
                </c:pt>
                <c:pt idx="3">
                  <c:v>3.48</c:v>
                </c:pt>
                <c:pt idx="4">
                  <c:v>3.3499999999999988</c:v>
                </c:pt>
              </c:numCache>
            </c:numRef>
          </c:val>
        </c:ser>
        <c:axId val="35449856"/>
        <c:axId val="35595008"/>
      </c:barChart>
      <c:catAx>
        <c:axId val="35449856"/>
        <c:scaling>
          <c:orientation val="minMax"/>
        </c:scaling>
        <c:axPos val="b"/>
        <c:numFmt formatCode="General" sourceLinked="1"/>
        <c:majorTickMark val="none"/>
        <c:tickLblPos val="nextTo"/>
        <c:crossAx val="35595008"/>
        <c:crosses val="autoZero"/>
        <c:auto val="1"/>
        <c:lblAlgn val="ctr"/>
        <c:lblOffset val="100"/>
      </c:catAx>
      <c:valAx>
        <c:axId val="35595008"/>
        <c:scaling>
          <c:orientation val="minMax"/>
          <c:max val="5"/>
          <c:min val="0"/>
        </c:scaling>
        <c:axPos val="l"/>
        <c:majorGridlines/>
        <c:numFmt formatCode="0.0" sourceLinked="0"/>
        <c:majorTickMark val="none"/>
        <c:tickLblPos val="nextTo"/>
        <c:crossAx val="35449856"/>
        <c:crosses val="autoZero"/>
        <c:crossBetween val="between"/>
      </c:valAx>
    </c:plotArea>
    <c:legend>
      <c:legendPos val="r"/>
    </c:legend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CB6101C-7625-4AB9-80FC-0CE781A548F4}" type="datetimeFigureOut">
              <a:rPr lang="nb-NO"/>
              <a:pPr>
                <a:defRPr/>
              </a:pPr>
              <a:t>29.04.2011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90E3315-8F51-4924-BCBA-77095356ADA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E9A58F-61F7-443F-A681-BF966A45DC83}" type="slidenum">
              <a:rPr lang="en-GB">
                <a:ea typeface="ＭＳ Ｐゴシック"/>
                <a:cs typeface="ＭＳ Ｐゴシック"/>
              </a:rPr>
              <a:pPr/>
              <a:t>29</a:t>
            </a:fld>
            <a:endParaRPr lang="en-GB">
              <a:ea typeface="ＭＳ Ｐゴシック"/>
              <a:cs typeface="ＭＳ Ｐゴシック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 eaLnBrk="0" hangingPunct="0"/>
            <a:endParaRPr lang="nb-NO" sz="4400">
              <a:solidFill>
                <a:schemeClr val="tx2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nb-NO" sz="32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F177A-9DA2-4967-92F7-863F27BCC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5047B-D688-4342-A5F5-644515ED7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130A1-29FE-41EF-A11F-638221C41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E68DB-674D-4F44-952B-EFA009158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856B5-5FF4-4CBC-AA4E-2F22F3930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25DD2-252E-4F55-9D83-A79D0E608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C8ADC-6215-4DF6-9E60-F0BF1766E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DAD55-BBD8-4AAD-9DF6-F84C917D8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F8CDE-6080-4A7E-9F51-A05F20177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5C1DA-9CBA-4313-ACDA-563DF684A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FC4EC-8612-4991-BF2C-DD20D5705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7C97768-C92F-4CEB-9214-2635D09D3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-303213" y="5084763"/>
            <a:ext cx="9447213" cy="1773237"/>
            <a:chOff x="-191" y="3203"/>
            <a:chExt cx="5951" cy="1117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 rot="5400000">
              <a:off x="2636" y="1196"/>
              <a:ext cx="297" cy="5951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nb-NO">
                <a:ea typeface="ＭＳ Ｐゴシック" charset="-128"/>
                <a:cs typeface="+mn-cs"/>
              </a:endParaRPr>
            </a:p>
          </p:txBody>
        </p:sp>
        <p:pic>
          <p:nvPicPr>
            <p:cNvPr id="1033" name="Picture 9" descr="logo nis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32" y="3203"/>
              <a:ext cx="1428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3357563"/>
            <a:ext cx="6400800" cy="1752600"/>
          </a:xfrm>
        </p:spPr>
        <p:txBody>
          <a:bodyPr/>
          <a:lstStyle/>
          <a:p>
            <a:pPr eaLnBrk="1" hangingPunct="1"/>
            <a:endParaRPr lang="nb-NO" sz="1400" smtClean="0">
              <a:ea typeface="ＭＳ Ｐゴシック"/>
            </a:endParaRPr>
          </a:p>
          <a:p>
            <a:pPr eaLnBrk="1" hangingPunct="1"/>
            <a:r>
              <a:rPr lang="nb-NO" sz="1400" smtClean="0">
                <a:ea typeface="ＭＳ Ｐゴシック"/>
              </a:rPr>
              <a:t>Jostein Soland</a:t>
            </a:r>
          </a:p>
          <a:p>
            <a:pPr eaLnBrk="1" hangingPunct="1"/>
            <a:r>
              <a:rPr lang="nb-NO" sz="1400" smtClean="0">
                <a:ea typeface="ＭＳ Ｐゴシック"/>
              </a:rPr>
              <a:t>Adm.dir. Næringsforeningen i Stavanger-regionen</a:t>
            </a:r>
          </a:p>
          <a:p>
            <a:pPr eaLnBrk="1" hangingPunct="1"/>
            <a:r>
              <a:rPr lang="nb-NO" sz="1400" smtClean="0">
                <a:ea typeface="ＭＳ Ｐゴシック"/>
              </a:rPr>
              <a:t>Sand, 29. april </a:t>
            </a:r>
          </a:p>
          <a:p>
            <a:pPr eaLnBrk="1" hangingPunct="1"/>
            <a:r>
              <a:rPr lang="nb-NO" sz="1400" smtClean="0">
                <a:ea typeface="ＭＳ Ｐゴシック"/>
              </a:rPr>
              <a:t>Landstinget 2011</a:t>
            </a:r>
          </a:p>
          <a:p>
            <a:pPr eaLnBrk="1" hangingPunct="1"/>
            <a:endParaRPr lang="nb-NO" sz="1400" smtClean="0">
              <a:ea typeface="ＭＳ Ｐゴシック"/>
            </a:endParaRPr>
          </a:p>
        </p:txBody>
      </p:sp>
      <p:sp>
        <p:nvSpPr>
          <p:cNvPr id="29698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2400" b="1" smtClean="0">
                <a:ea typeface="ＭＳ Ｐゴシック"/>
              </a:rPr>
              <a:t>FRA STATENS PENSJONSFOND UTLAND TIL STATENS FRAMTIDSFOND INNLAND…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35825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72596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596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596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356475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356475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380288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596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596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596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850" y="44450"/>
            <a:ext cx="8362950" cy="1373188"/>
          </a:xfrm>
        </p:spPr>
        <p:txBody>
          <a:bodyPr/>
          <a:lstStyle/>
          <a:p>
            <a:r>
              <a:rPr lang="nb-NO" smtClean="0">
                <a:ea typeface="ＭＳ Ｐゴシック"/>
              </a:rPr>
              <a:t>Fra «Oljefondet»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9750" y="981075"/>
            <a:ext cx="8147050" cy="5145088"/>
          </a:xfrm>
        </p:spPr>
        <p:txBody>
          <a:bodyPr/>
          <a:lstStyle/>
          <a:p>
            <a:pPr>
              <a:defRPr/>
            </a:pPr>
            <a:r>
              <a:rPr lang="nb-NO" dirty="0" smtClean="0">
                <a:cs typeface="+mn-cs"/>
              </a:rPr>
              <a:t>Verdens nest største kapitalfond etter Abu Dhabis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Et framtidsfond </a:t>
            </a:r>
            <a:r>
              <a:rPr lang="nb-NO" dirty="0" err="1" smtClean="0">
                <a:cs typeface="+mn-cs"/>
              </a:rPr>
              <a:t>vs</a:t>
            </a:r>
            <a:r>
              <a:rPr lang="nb-NO" dirty="0" smtClean="0">
                <a:cs typeface="+mn-cs"/>
              </a:rPr>
              <a:t> et pensjonsfond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Emiratene </a:t>
            </a:r>
            <a:r>
              <a:rPr lang="nb-NO" dirty="0" err="1" smtClean="0">
                <a:cs typeface="+mn-cs"/>
              </a:rPr>
              <a:t>vs</a:t>
            </a:r>
            <a:r>
              <a:rPr lang="nb-NO" dirty="0" smtClean="0">
                <a:cs typeface="+mn-cs"/>
              </a:rPr>
              <a:t> Norge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Sjeiker og demokrater</a:t>
            </a:r>
          </a:p>
          <a:p>
            <a:pPr marL="0" indent="0" algn="ctr">
              <a:buFontTx/>
              <a:buNone/>
              <a:defRPr/>
            </a:pPr>
            <a:r>
              <a:rPr lang="nb-NO" sz="4400" dirty="0" smtClean="0">
                <a:cs typeface="+mn-cs"/>
              </a:rPr>
              <a:t>Til «Pensjonsfondet»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Pensjonist-Norge 2030: 850.000 over 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35825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596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596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Bild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596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/>
            <a:r>
              <a:rPr lang="sv-SE" sz="2800" b="1" smtClean="0">
                <a:ea typeface="ＭＳ Ｐゴシック"/>
              </a:rPr>
              <a:t>Framtidstro og forandringsbehov</a:t>
            </a:r>
          </a:p>
        </p:txBody>
      </p:sp>
      <p:graphicFrame>
        <p:nvGraphicFramePr>
          <p:cNvPr id="7" name="Diagram 6"/>
          <p:cNvGraphicFramePr>
            <a:graphicFrameLocks/>
          </p:cNvGraphicFramePr>
          <p:nvPr/>
        </p:nvGraphicFramePr>
        <p:xfrm>
          <a:off x="428596" y="928671"/>
          <a:ext cx="7095732" cy="4444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Bilde 3" descr="Hallgei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9175" y="0"/>
            <a:ext cx="47117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ea typeface="ＭＳ Ｐゴシック"/>
              </a:rPr>
              <a:t>Ett eksempel - Lyntog i Norge</a:t>
            </a:r>
          </a:p>
        </p:txBody>
      </p:sp>
      <p:sp>
        <p:nvSpPr>
          <p:cNvPr id="56322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4400" smtClean="0">
                <a:ea typeface="ＭＳ Ｐゴシック"/>
              </a:rPr>
              <a:t>Hallgeir Langelands «drømmerier»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" y="2852738"/>
            <a:ext cx="142525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Plassholder for innhold 2"/>
          <p:cNvSpPr>
            <a:spLocks noGrp="1"/>
          </p:cNvSpPr>
          <p:nvPr>
            <p:ph idx="1"/>
          </p:nvPr>
        </p:nvSpPr>
        <p:spPr>
          <a:xfrm>
            <a:off x="323850" y="692150"/>
            <a:ext cx="8229600" cy="5454650"/>
          </a:xfrm>
        </p:spPr>
        <p:txBody>
          <a:bodyPr/>
          <a:lstStyle/>
          <a:p>
            <a:pPr>
              <a:buFontTx/>
              <a:buNone/>
            </a:pPr>
            <a:r>
              <a:rPr lang="nb-NO" sz="4000" b="1" smtClean="0">
                <a:ea typeface="ＭＳ Ｐゴシック"/>
              </a:rPr>
              <a:t>Konkurransekraft</a:t>
            </a:r>
          </a:p>
          <a:p>
            <a:pPr>
              <a:buFontTx/>
              <a:buNone/>
            </a:pPr>
            <a:endParaRPr lang="nb-NO" smtClean="0">
              <a:ea typeface="ＭＳ Ｐゴシック"/>
            </a:endParaRPr>
          </a:p>
          <a:p>
            <a:r>
              <a:rPr lang="nb-NO" smtClean="0">
                <a:ea typeface="ＭＳ Ｐゴシック"/>
              </a:rPr>
              <a:t>Investeringer i</a:t>
            </a:r>
          </a:p>
          <a:p>
            <a:pPr>
              <a:buFontTx/>
              <a:buNone/>
            </a:pPr>
            <a:r>
              <a:rPr lang="nb-NO" smtClean="0">
                <a:ea typeface="ＭＳ Ｐゴシック"/>
              </a:rPr>
              <a:t>	-	kunnskap og kompetanse</a:t>
            </a:r>
          </a:p>
          <a:p>
            <a:pPr>
              <a:buFontTx/>
              <a:buNone/>
            </a:pPr>
            <a:r>
              <a:rPr lang="nb-NO" smtClean="0">
                <a:ea typeface="ＭＳ Ｐゴシック"/>
              </a:rPr>
              <a:t>	-	infrastruktur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tel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r>
              <a:rPr lang="nb-NO" smtClean="0">
                <a:ea typeface="ＭＳ Ｐゴシック"/>
              </a:rPr>
              <a:t>«Oljefondet»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b-NO" dirty="0" smtClean="0">
                <a:cs typeface="+mn-cs"/>
              </a:rPr>
              <a:t>Statens pensjonsfond utland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Statens framtidsfond innland?</a:t>
            </a:r>
          </a:p>
          <a:p>
            <a:pPr marL="0" indent="0">
              <a:buFontTx/>
              <a:buNone/>
              <a:defRPr/>
            </a:pPr>
            <a:r>
              <a:rPr lang="nb-NO" dirty="0" smtClean="0">
                <a:cs typeface="+mn-cs"/>
              </a:rPr>
              <a:t>***</a:t>
            </a:r>
          </a:p>
          <a:p>
            <a:pPr marL="0" indent="0">
              <a:buFontTx/>
              <a:buNone/>
              <a:defRPr/>
            </a:pPr>
            <a:r>
              <a:rPr lang="nb-NO" dirty="0" smtClean="0">
                <a:cs typeface="+mn-cs"/>
              </a:rPr>
              <a:t>Pr. 31.12.2010: kr. 3.077 </a:t>
            </a:r>
            <a:r>
              <a:rPr lang="nb-NO" dirty="0" err="1" smtClean="0">
                <a:cs typeface="+mn-cs"/>
              </a:rPr>
              <a:t>mrd</a:t>
            </a:r>
            <a:endParaRPr lang="nb-NO" dirty="0" smtClean="0"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nb-NO" dirty="0" smtClean="0">
                <a:cs typeface="+mn-cs"/>
              </a:rPr>
              <a:t>Avkastning 1998 – juni 2010: 2,4 % netto</a:t>
            </a:r>
          </a:p>
          <a:p>
            <a:pPr marL="0" indent="0">
              <a:buFontTx/>
              <a:buNone/>
              <a:defRPr/>
            </a:pPr>
            <a:r>
              <a:rPr lang="nb-NO" dirty="0" smtClean="0">
                <a:cs typeface="+mn-cs"/>
              </a:rPr>
              <a:t>Tap i 2008 kr. 633 </a:t>
            </a:r>
            <a:r>
              <a:rPr lang="nb-NO" dirty="0" err="1" smtClean="0">
                <a:cs typeface="+mn-cs"/>
              </a:rPr>
              <a:t>mrd</a:t>
            </a:r>
            <a:endParaRPr lang="nb-NO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3" name="Text Box 2"/>
          <p:cNvSpPr txBox="1">
            <a:spLocks noChangeArrowheads="1"/>
          </p:cNvSpPr>
          <p:nvPr/>
        </p:nvSpPr>
        <p:spPr bwMode="auto">
          <a:xfrm>
            <a:off x="609600" y="609600"/>
            <a:ext cx="79438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b-NO" sz="2400"/>
              <a:t>Offentlig  sektors finansielle nettogjeld 2010</a:t>
            </a:r>
          </a:p>
          <a:p>
            <a:pPr algn="ctr"/>
            <a:r>
              <a:rPr lang="nb-NO"/>
              <a:t>i prosent av BNP</a:t>
            </a:r>
          </a:p>
        </p:txBody>
      </p:sp>
      <p:sp>
        <p:nvSpPr>
          <p:cNvPr id="14364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8201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800"/>
              <a:t>Norge har en unik finanspolitisk handlefrihet</a:t>
            </a:r>
          </a:p>
        </p:txBody>
      </p:sp>
      <p:graphicFrame>
        <p:nvGraphicFramePr>
          <p:cNvPr id="14362" name="Object 26"/>
          <p:cNvGraphicFramePr>
            <a:graphicFrameLocks noChangeAspect="1"/>
          </p:cNvGraphicFramePr>
          <p:nvPr/>
        </p:nvGraphicFramePr>
        <p:xfrm>
          <a:off x="642938" y="1143000"/>
          <a:ext cx="7678737" cy="4721225"/>
        </p:xfrm>
        <a:graphic>
          <a:graphicData uri="http://schemas.openxmlformats.org/presentationml/2006/ole">
            <p:oleObj spid="_x0000_s14362" name="Chart" r:id="rId4" imgW="5438775" imgH="33909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tel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r>
              <a:rPr lang="nb-NO" smtClean="0">
                <a:ea typeface="ＭＳ Ｐゴシック"/>
              </a:rPr>
              <a:t>«Fondets» utvikling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nb-NO" dirty="0" smtClean="0">
                <a:cs typeface="+mn-cs"/>
              </a:rPr>
              <a:t>Plasseringer: 60% aksjer – 40%obligasjoner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Mål for avkastning 4%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1% av verdens aksjer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2010 – 3.000 </a:t>
            </a:r>
            <a:r>
              <a:rPr lang="nb-NO" dirty="0" err="1" smtClean="0">
                <a:cs typeface="+mn-cs"/>
              </a:rPr>
              <a:t>mrd</a:t>
            </a:r>
            <a:r>
              <a:rPr lang="nb-NO" dirty="0" smtClean="0">
                <a:cs typeface="+mn-cs"/>
              </a:rPr>
              <a:t> ble passert i november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2008 – 633 </a:t>
            </a:r>
            <a:r>
              <a:rPr lang="nb-NO" dirty="0" err="1" smtClean="0">
                <a:cs typeface="+mn-cs"/>
              </a:rPr>
              <a:t>mrd</a:t>
            </a:r>
            <a:r>
              <a:rPr lang="nb-NO" dirty="0" smtClean="0">
                <a:cs typeface="+mn-cs"/>
              </a:rPr>
              <a:t> gikk «tapt» (minus 23,3%)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2010 – fra juni til juni 2009 (pluss 13,21%)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1998/1-2010/6: netto realavkastning    2,4% - nominelt 4,33%.</a:t>
            </a:r>
          </a:p>
          <a:p>
            <a:pPr marL="0" indent="0">
              <a:buFontTx/>
              <a:buNone/>
              <a:defRPr/>
            </a:pPr>
            <a:endParaRPr lang="nb-NO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10" name="Object 26"/>
          <p:cNvGraphicFramePr>
            <a:graphicFrameLocks noChangeAspect="1"/>
          </p:cNvGraphicFramePr>
          <p:nvPr/>
        </p:nvGraphicFramePr>
        <p:xfrm>
          <a:off x="2286000" y="142875"/>
          <a:ext cx="4357688" cy="6167438"/>
        </p:xfrm>
        <a:graphic>
          <a:graphicData uri="http://schemas.openxmlformats.org/presentationml/2006/ole">
            <p:oleObj spid="_x0000_s16410" name="Acrobat Document" r:id="rId3" imgW="7560720" imgH="106812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kstSylinder 1"/>
          <p:cNvSpPr txBox="1">
            <a:spLocks noChangeArrowheads="1"/>
          </p:cNvSpPr>
          <p:nvPr/>
        </p:nvSpPr>
        <p:spPr bwMode="auto">
          <a:xfrm>
            <a:off x="971550" y="260350"/>
            <a:ext cx="6985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3200"/>
              <a:t>Snakket vi om verdier ?</a:t>
            </a:r>
          </a:p>
        </p:txBody>
      </p:sp>
      <p:pic>
        <p:nvPicPr>
          <p:cNvPr id="66562" name="Bilde 2" descr="aftenbladet041220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981075"/>
            <a:ext cx="6408737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tel 1"/>
          <p:cNvSpPr>
            <a:spLocks noGrp="1"/>
          </p:cNvSpPr>
          <p:nvPr>
            <p:ph type="title"/>
          </p:nvPr>
        </p:nvSpPr>
        <p:spPr>
          <a:xfrm>
            <a:off x="539750" y="1916113"/>
            <a:ext cx="8229600" cy="1143000"/>
          </a:xfrm>
        </p:spPr>
        <p:txBody>
          <a:bodyPr/>
          <a:lstStyle/>
          <a:p>
            <a:r>
              <a:rPr lang="nb-NO" smtClean="0">
                <a:ea typeface="ＭＳ Ｐゴシック"/>
              </a:rPr>
              <a:t>Takk for oppmerksomheten!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ea typeface="ＭＳ Ｐゴシック"/>
              </a:rPr>
              <a:t>Perspektiver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mtClean="0">
                <a:ea typeface="ＭＳ Ｐゴシック"/>
              </a:rPr>
              <a:t>Krigsgenerasjonen – å bygge landet</a:t>
            </a:r>
          </a:p>
          <a:p>
            <a:r>
              <a:rPr lang="nb-NO" smtClean="0">
                <a:ea typeface="ＭＳ Ｐゴシック"/>
              </a:rPr>
              <a:t>Kunnskap og infrastruktur</a:t>
            </a:r>
          </a:p>
          <a:p>
            <a:r>
              <a:rPr lang="nb-NO" smtClean="0">
                <a:ea typeface="ＭＳ Ｐゴシック"/>
              </a:rPr>
              <a:t>«Med kunnskap skal landet byggjast»</a:t>
            </a:r>
          </a:p>
          <a:p>
            <a:r>
              <a:rPr lang="nb-NO" smtClean="0">
                <a:ea typeface="ＭＳ Ｐゴシック"/>
              </a:rPr>
              <a:t>«Der det er vilje, er der vei…»</a:t>
            </a:r>
          </a:p>
          <a:p>
            <a:r>
              <a:rPr lang="nb-NO" smtClean="0">
                <a:ea typeface="ＭＳ Ｐゴシック"/>
              </a:rPr>
              <a:t>Investering i neste generasjon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ea typeface="ＭＳ Ｐゴシック"/>
              </a:rPr>
              <a:t>Etterkrigsgenerasjonen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nb-NO" dirty="0" smtClean="0">
                <a:cs typeface="+mn-cs"/>
              </a:rPr>
              <a:t>Den store lottogevinsten: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Å bli født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Og det i Norge…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Fra «Dessertgenerasjonen»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Til «Nattmatgenerasjonen»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Og videre til «Curling-generasjonen»…</a:t>
            </a:r>
          </a:p>
          <a:p>
            <a:pPr>
              <a:defRPr/>
            </a:pPr>
            <a:endParaRPr lang="nb-NO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ea typeface="ＭＳ Ｐゴシック"/>
              </a:rPr>
              <a:t>Egenforståelse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288" y="1341438"/>
            <a:ext cx="8229600" cy="4525962"/>
          </a:xfrm>
        </p:spPr>
        <p:txBody>
          <a:bodyPr/>
          <a:lstStyle/>
          <a:p>
            <a:pPr marL="0" indent="0">
              <a:spcBef>
                <a:spcPts val="763"/>
              </a:spcBef>
            </a:pPr>
            <a:r>
              <a:rPr lang="nb-NO" smtClean="0">
                <a:solidFill>
                  <a:srgbClr val="000000"/>
                </a:solidFill>
                <a:ea typeface="ＭＳ Ｐゴシック"/>
              </a:rPr>
              <a:t> 	«Er man ikke seg selv, er man ikke…»</a:t>
            </a:r>
          </a:p>
          <a:p>
            <a:pPr marL="0" indent="0">
              <a:spcBef>
                <a:spcPts val="763"/>
              </a:spcBef>
            </a:pPr>
            <a:r>
              <a:rPr lang="nb-NO" smtClean="0">
                <a:solidFill>
                  <a:srgbClr val="000000"/>
                </a:solidFill>
                <a:ea typeface="ＭＳ Ｐゴシック"/>
              </a:rPr>
              <a:t> 	Basiskunnskap</a:t>
            </a:r>
            <a:endParaRPr lang="nb-NO" smtClean="0">
              <a:ea typeface="ＭＳ Ｐゴシック"/>
            </a:endParaRPr>
          </a:p>
          <a:p>
            <a:pPr marL="0" indent="0">
              <a:spcBef>
                <a:spcPts val="763"/>
              </a:spcBef>
            </a:pPr>
            <a:r>
              <a:rPr lang="nb-NO" smtClean="0">
                <a:solidFill>
                  <a:srgbClr val="000000"/>
                </a:solidFill>
                <a:ea typeface="ＭＳ Ｐゴシック"/>
              </a:rPr>
              <a:t> 	Lære å lære</a:t>
            </a:r>
          </a:p>
          <a:p>
            <a:pPr marL="0" indent="0">
              <a:spcBef>
                <a:spcPts val="763"/>
              </a:spcBef>
            </a:pPr>
            <a:r>
              <a:rPr lang="nb-NO" smtClean="0">
                <a:solidFill>
                  <a:srgbClr val="000000"/>
                </a:solidFill>
                <a:ea typeface="ＭＳ Ｐゴシック"/>
              </a:rPr>
              <a:t> 	Respekt for kunnskap: Å vite hva en 	kan og ikke kan</a:t>
            </a:r>
          </a:p>
          <a:p>
            <a:pPr marL="0" indent="0">
              <a:spcBef>
                <a:spcPts val="763"/>
              </a:spcBef>
            </a:pPr>
            <a:r>
              <a:rPr lang="nb-NO" smtClean="0">
                <a:solidFill>
                  <a:srgbClr val="000000"/>
                </a:solidFill>
                <a:ea typeface="ＭＳ Ｐゴシック"/>
              </a:rPr>
              <a:t> 	Å kunne navigere i informasjons-	vrimmelen – «snåtten og barten»</a:t>
            </a:r>
          </a:p>
          <a:p>
            <a:pPr marL="0" indent="0">
              <a:spcBef>
                <a:spcPts val="763"/>
              </a:spcBef>
            </a:pPr>
            <a:r>
              <a:rPr lang="nb-NO" smtClean="0">
                <a:solidFill>
                  <a:srgbClr val="000000"/>
                </a:solidFill>
                <a:ea typeface="ＭＳ Ｐゴシック"/>
              </a:rPr>
              <a:t> 	Humankapitalister</a:t>
            </a:r>
          </a:p>
          <a:p>
            <a:pPr marL="400050" lvl="1" indent="0">
              <a:spcBef>
                <a:spcPts val="763"/>
              </a:spcBef>
              <a:buFontTx/>
              <a:buNone/>
            </a:pPr>
            <a:endParaRPr lang="nb-NO" smtClean="0"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ea typeface="ＭＳ Ｐゴシック"/>
              </a:rPr>
              <a:t>«Det norske folkefondet»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b-NO" dirty="0" smtClean="0">
                <a:cs typeface="+mn-cs"/>
              </a:rPr>
              <a:t>Våre hoder og hender er kjernekapitalen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80-85% av den norske nasjonalformuen</a:t>
            </a:r>
          </a:p>
          <a:p>
            <a:pPr>
              <a:defRPr/>
            </a:pPr>
            <a:r>
              <a:rPr lang="nb-NO" dirty="0" smtClean="0">
                <a:cs typeface="+mn-cs"/>
              </a:rPr>
              <a:t>Internasjonale investeringsstrategier:</a:t>
            </a:r>
          </a:p>
          <a:p>
            <a:pPr marL="0" indent="0">
              <a:buFontTx/>
              <a:buNone/>
              <a:defRPr/>
            </a:pPr>
            <a:r>
              <a:rPr lang="nb-NO" dirty="0">
                <a:cs typeface="+mn-cs"/>
              </a:rPr>
              <a:t>	</a:t>
            </a:r>
            <a:r>
              <a:rPr lang="nb-NO" dirty="0" smtClean="0">
                <a:cs typeface="+mn-cs"/>
              </a:rPr>
              <a:t>*Kunnskap og kompetanse       </a:t>
            </a:r>
          </a:p>
          <a:p>
            <a:pPr marL="0" indent="0">
              <a:buFontTx/>
              <a:buNone/>
              <a:defRPr/>
            </a:pPr>
            <a:r>
              <a:rPr lang="nb-NO" dirty="0" smtClean="0">
                <a:cs typeface="+mn-cs"/>
              </a:rPr>
              <a:t>	*Infrastruktur</a:t>
            </a:r>
          </a:p>
          <a:p>
            <a:pPr marL="0" indent="0">
              <a:buFontTx/>
              <a:buNone/>
              <a:defRPr/>
            </a:pPr>
            <a:r>
              <a:rPr lang="nb-NO" dirty="0">
                <a:cs typeface="+mn-cs"/>
              </a:rPr>
              <a:t>	</a:t>
            </a:r>
            <a:r>
              <a:rPr lang="nb-NO" dirty="0" err="1" smtClean="0">
                <a:cs typeface="+mn-cs"/>
              </a:rPr>
              <a:t>vs</a:t>
            </a:r>
            <a:endParaRPr lang="nb-NO" dirty="0" smtClean="0"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nb-NO" dirty="0">
                <a:cs typeface="+mn-cs"/>
              </a:rPr>
              <a:t>	</a:t>
            </a:r>
            <a:r>
              <a:rPr lang="nb-NO" dirty="0" smtClean="0">
                <a:cs typeface="+mn-cs"/>
              </a:rPr>
              <a:t>*Kvartalskapitalisme»</a:t>
            </a:r>
            <a:endParaRPr lang="nb-NO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ea typeface="ＭＳ Ｐゴシック"/>
              </a:rPr>
              <a:t>Erkjennelse: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b-NO" smtClean="0">
                <a:ea typeface="ＭＳ Ｐゴシック"/>
              </a:rPr>
              <a:t/>
            </a:r>
            <a:br>
              <a:rPr lang="nb-NO" smtClean="0">
                <a:ea typeface="ＭＳ Ｐゴシック"/>
              </a:rPr>
            </a:br>
            <a:r>
              <a:rPr lang="nb-NO" smtClean="0">
                <a:ea typeface="ＭＳ Ｐゴシック"/>
              </a:rPr>
              <a:t>Det eneste stabile er det labile!?</a:t>
            </a:r>
          </a:p>
          <a:p>
            <a:pPr marL="0" indent="0">
              <a:buFontTx/>
              <a:buNone/>
            </a:pPr>
            <a:r>
              <a:rPr lang="nb-NO" smtClean="0">
                <a:ea typeface="ＭＳ Ｐゴシック"/>
              </a:rPr>
              <a:t>Heraklit: - Panta rhei (alt flyter)</a:t>
            </a:r>
          </a:p>
          <a:p>
            <a:pPr marL="0" indent="0">
              <a:buFontTx/>
              <a:buNone/>
            </a:pPr>
            <a:r>
              <a:rPr lang="nb-NO" smtClean="0">
                <a:ea typeface="ＭＳ Ｐゴシック"/>
              </a:rPr>
              <a:t>Ledelse og endring - endringsledelse </a:t>
            </a:r>
          </a:p>
          <a:p>
            <a:pPr marL="0" indent="0">
              <a:buFontTx/>
              <a:buNone/>
            </a:pPr>
            <a:r>
              <a:rPr lang="nb-NO" smtClean="0">
                <a:ea typeface="ＭＳ Ｐゴシック"/>
              </a:rPr>
              <a:t>***</a:t>
            </a:r>
          </a:p>
          <a:p>
            <a:pPr marL="0" indent="0">
              <a:buFontTx/>
              <a:buNone/>
            </a:pPr>
            <a:r>
              <a:rPr lang="nb-NO" smtClean="0">
                <a:ea typeface="ＭＳ Ｐゴシック"/>
              </a:rPr>
              <a:t>«The Black Swan»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Bilde 5" descr="img-428113435-000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620713"/>
            <a:ext cx="6911975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s pp mal">
  <a:themeElements>
    <a:clrScheme name="nis pp m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is pp m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is pp 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s pp m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s pp m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s pp m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s pp m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s pp m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 pp m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 pp m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 pp m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 pp m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 pp m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 pp m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nis pp mal</Template>
  <TotalTime>1555</TotalTime>
  <Words>271</Words>
  <Application>Microsoft Macintosh PowerPoint</Application>
  <PresentationFormat>On-screen Show (4:3)</PresentationFormat>
  <Paragraphs>76</Paragraphs>
  <Slides>32</Slides>
  <Notes>1</Notes>
  <HiddenSlides>0</HiddenSlides>
  <MMClips>0</MMClips>
  <ScaleCrop>false</ScaleCrop>
  <HeadingPairs>
    <vt:vector size="8" baseType="variant">
      <vt:variant>
        <vt:lpstr>Brukte skrifter</vt:lpstr>
      </vt:variant>
      <vt:variant>
        <vt:i4>3</vt:i4>
      </vt:variant>
      <vt:variant>
        <vt:lpstr>Utformingsmal</vt:lpstr>
      </vt:variant>
      <vt:variant>
        <vt:i4>1</vt:i4>
      </vt:variant>
      <vt:variant>
        <vt:lpstr>Innebygde OLE-servere</vt:lpstr>
      </vt:variant>
      <vt:variant>
        <vt:i4>3</vt:i4>
      </vt:variant>
      <vt:variant>
        <vt:lpstr>Lysbildetitler</vt:lpstr>
      </vt:variant>
      <vt:variant>
        <vt:i4>32</vt:i4>
      </vt:variant>
    </vt:vector>
  </HeadingPairs>
  <TitlesOfParts>
    <vt:vector size="39" baseType="lpstr">
      <vt:lpstr>Arial</vt:lpstr>
      <vt:lpstr>ＭＳ Ｐゴシック</vt:lpstr>
      <vt:lpstr>Calibri</vt:lpstr>
      <vt:lpstr>nis pp mal</vt:lpstr>
      <vt:lpstr>CorelDRAW</vt:lpstr>
      <vt:lpstr>Chart</vt:lpstr>
      <vt:lpstr>Acrobat Document</vt:lpstr>
      <vt:lpstr>FRA STATENS PENSJONSFOND UTLAND TIL STATENS FRAMTIDSFOND INNLAND…</vt:lpstr>
      <vt:lpstr>Fra «Oljefondet»</vt:lpstr>
      <vt:lpstr>«Fondets» utvikling</vt:lpstr>
      <vt:lpstr>Perspektiver</vt:lpstr>
      <vt:lpstr>Etterkrigsgenerasjonen</vt:lpstr>
      <vt:lpstr>Egenforståelse</vt:lpstr>
      <vt:lpstr>«Det norske folkefondet»</vt:lpstr>
      <vt:lpstr>Erkjennelse:</vt:lpstr>
      <vt:lpstr>Lysbilde 9</vt:lpstr>
      <vt:lpstr>Lysbilde 10</vt:lpstr>
      <vt:lpstr>Lysbilde 11</vt:lpstr>
      <vt:lpstr>Lysbilde 12</vt:lpstr>
      <vt:lpstr>Lysbilde 13</vt:lpstr>
      <vt:lpstr>Lysbilde 14</vt:lpstr>
      <vt:lpstr>Lysbilde 15</vt:lpstr>
      <vt:lpstr>Lysbilde 16</vt:lpstr>
      <vt:lpstr>Lysbilde 17</vt:lpstr>
      <vt:lpstr>Lysbilde 18</vt:lpstr>
      <vt:lpstr>Lysbilde 19</vt:lpstr>
      <vt:lpstr>Lysbilde 20</vt:lpstr>
      <vt:lpstr>Lysbilde 21</vt:lpstr>
      <vt:lpstr>Lysbilde 22</vt:lpstr>
      <vt:lpstr>Lysbilde 23</vt:lpstr>
      <vt:lpstr>Framtidstro og forandringsbehov</vt:lpstr>
      <vt:lpstr>Lysbilde 25</vt:lpstr>
      <vt:lpstr>Ett eksempel - Lyntog i Norge</vt:lpstr>
      <vt:lpstr>Lysbilde 27</vt:lpstr>
      <vt:lpstr>«Oljefondet»</vt:lpstr>
      <vt:lpstr>Lysbilde 29</vt:lpstr>
      <vt:lpstr>Lysbilde 30</vt:lpstr>
      <vt:lpstr>Lysbilde 31</vt:lpstr>
      <vt:lpstr>Takk for oppmerksomheten!</vt:lpstr>
    </vt:vector>
  </TitlesOfParts>
  <Company>Næringsforeningen i Stavanger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Randi Øglæand</dc:creator>
  <cp:lastModifiedBy>Jostein Soland</cp:lastModifiedBy>
  <cp:revision>54</cp:revision>
  <dcterms:created xsi:type="dcterms:W3CDTF">2008-12-02T13:38:04Z</dcterms:created>
  <dcterms:modified xsi:type="dcterms:W3CDTF">2011-04-29T09:49:24Z</dcterms:modified>
</cp:coreProperties>
</file>