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60" r:id="rId3"/>
    <p:sldId id="261" r:id="rId4"/>
    <p:sldId id="262" r:id="rId5"/>
    <p:sldId id="315" r:id="rId6"/>
    <p:sldId id="325" r:id="rId7"/>
    <p:sldId id="303" r:id="rId8"/>
    <p:sldId id="329" r:id="rId9"/>
  </p:sldIdLst>
  <p:sldSz cx="9906000" cy="6858000" type="A4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9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850" y="80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bfile01\sfg$\UTL&#197;N\tall%20til%20presentasjoner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bfile01\grupper\Felles\Statistikk\Markedsandel%20kommunesektoren%20inkl%20sertifikatl&#229;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Sheet1!$B$15:$B$26</c:f>
              <c:strCache>
                <c:ptCount val="1"/>
                <c:pt idx="0">
                  <c:v>30 36,8 42,4 45,5 52,7 66,4 76,6 87,5 101,7 118 151,2 183,8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nb-NO"/>
              </a:p>
            </c:txPr>
            <c:showVal val="1"/>
          </c:dLbls>
          <c:cat>
            <c:numRef>
              <c:f>Sheet1!$A$15:$A$26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Sheet1!$B$15:$B$26</c:f>
              <c:numCache>
                <c:formatCode>General</c:formatCode>
                <c:ptCount val="12"/>
                <c:pt idx="0">
                  <c:v>30</c:v>
                </c:pt>
                <c:pt idx="1">
                  <c:v>36.800000000000004</c:v>
                </c:pt>
                <c:pt idx="2">
                  <c:v>42.4</c:v>
                </c:pt>
                <c:pt idx="3">
                  <c:v>45.5</c:v>
                </c:pt>
                <c:pt idx="4">
                  <c:v>52.7</c:v>
                </c:pt>
                <c:pt idx="5">
                  <c:v>66.400000000000006</c:v>
                </c:pt>
                <c:pt idx="6">
                  <c:v>76.599999999999994</c:v>
                </c:pt>
                <c:pt idx="7">
                  <c:v>87.5</c:v>
                </c:pt>
                <c:pt idx="8">
                  <c:v>101.7</c:v>
                </c:pt>
                <c:pt idx="9">
                  <c:v>118</c:v>
                </c:pt>
                <c:pt idx="10">
                  <c:v>151.19999999999999</c:v>
                </c:pt>
                <c:pt idx="11">
                  <c:v>183.8</c:v>
                </c:pt>
              </c:numCache>
            </c:numRef>
          </c:val>
        </c:ser>
        <c:axId val="76611968"/>
        <c:axId val="76614272"/>
      </c:barChart>
      <c:catAx>
        <c:axId val="76611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nb-NO"/>
          </a:p>
        </c:txPr>
        <c:crossAx val="76614272"/>
        <c:crosses val="autoZero"/>
        <c:auto val="1"/>
        <c:lblAlgn val="ctr"/>
        <c:lblOffset val="100"/>
      </c:catAx>
      <c:valAx>
        <c:axId val="766142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nb-NO"/>
          </a:p>
        </c:txPr>
        <c:crossAx val="766119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3"/>
  <c:chart>
    <c:plotArea>
      <c:layout>
        <c:manualLayout>
          <c:layoutTarget val="inner"/>
          <c:xMode val="edge"/>
          <c:yMode val="edge"/>
          <c:x val="0.15708572063421525"/>
          <c:y val="0.14617317077490588"/>
          <c:w val="0.64715329249131326"/>
          <c:h val="0.6565323257158197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nb-NO"/>
              </a:p>
            </c:txPr>
            <c:dLblPos val="outEnd"/>
            <c:showPercent val="1"/>
            <c:showLeaderLines val="1"/>
          </c:dLbls>
          <c:cat>
            <c:strRef>
              <c:f>Markedsandel!$B$5:$B$10</c:f>
              <c:strCache>
                <c:ptCount val="6"/>
                <c:pt idx="0">
                  <c:v>Kommunalbanken</c:v>
                </c:pt>
                <c:pt idx="1">
                  <c:v>KLP Kommunekreditt</c:v>
                </c:pt>
                <c:pt idx="2">
                  <c:v>Husbanken (estimert)</c:v>
                </c:pt>
                <c:pt idx="3">
                  <c:v>SUM OBLIGASJONER (VPS)</c:v>
                </c:pt>
                <c:pt idx="4">
                  <c:v>SUM SERTIFIKATER (VPS)</c:v>
                </c:pt>
                <c:pt idx="5">
                  <c:v>Andre</c:v>
                </c:pt>
              </c:strCache>
            </c:strRef>
          </c:cat>
          <c:val>
            <c:numRef>
              <c:f>Markedsandel!$C$5:$C$10</c:f>
              <c:numCache>
                <c:formatCode>_(* #,##0_);_(* \(#,##0\);_(* "-"??_);_(@_)</c:formatCode>
                <c:ptCount val="6"/>
                <c:pt idx="0">
                  <c:v>183790</c:v>
                </c:pt>
                <c:pt idx="1">
                  <c:v>55674</c:v>
                </c:pt>
                <c:pt idx="2">
                  <c:v>21500</c:v>
                </c:pt>
                <c:pt idx="3">
                  <c:v>78164</c:v>
                </c:pt>
                <c:pt idx="4">
                  <c:v>31843</c:v>
                </c:pt>
                <c:pt idx="5">
                  <c:v>5000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8.4517394892631298E-2"/>
          <c:y val="0.85621283625490885"/>
          <c:w val="0.84241532686844323"/>
          <c:h val="0.11567032004495474"/>
        </c:manualLayout>
      </c:layout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zero"/>
  </c:chart>
  <c:txPr>
    <a:bodyPr/>
    <a:lstStyle/>
    <a:p>
      <a:pPr>
        <a:defRPr sz="1800"/>
      </a:pPr>
      <a:endParaRPr lang="nb-NO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3879-B9D4-4C26-8588-4B788B8300FE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F5AB-5853-4357-8F22-D7F0536CB7E4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F5AB-5853-4357-8F22-D7F0536CB7E4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426CF-749D-4AD9-8AE3-DA181D8B7194}" type="slidenum">
              <a:rPr lang="nb-NO"/>
              <a:pPr/>
              <a:t>2</a:t>
            </a:fld>
            <a:endParaRPr lang="nb-NO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7713"/>
            <a:ext cx="5372100" cy="3719512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301" y="4717375"/>
            <a:ext cx="4987079" cy="4465083"/>
          </a:xfrm>
        </p:spPr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Kommunalbanken AS ble organisert som aksjeselskap 1. november 1999, som en videreføring av statsbanken Norges Kommunalbank, etablert i 1926.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Formålet til Kommunalbanken er å sikre stabil og forutsigbar langsiktig kredittgivning til kommunal oppgaver og bidra til lavest mulige finanskostnader for kommunesektoren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tillegg til at vi skal sikre inntjening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iht</a:t>
            </a:r>
            <a:r>
              <a:rPr lang="nb-N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eiers avkastningskrav samtidig som at utlånskapasiteten skal opprettholdes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Kommunalbanken er i dag den største kredittgiver til kommunal sektor med markedsandel for sektoren på 47 prosent</a:t>
            </a:r>
          </a:p>
          <a:p>
            <a:endParaRPr lang="nb-NO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Hensikten med en offentlig eiet låneinstitusjon som Kommunalbanken er å utnytte det akkumulerte finansieringsbehovet til kommunal sektor i Norge til å sikre en stabil, diversifisert og kostnadseffektiv finansieringskilde. Størrelsen på det samlede lånebehovet gir Kommunalbanken mulighet til å benytte markeder som ikke vil være tilgjengelig for hver enkelt kommune, og gjennom tilgang til en bredere finansieringsbase være bedre rustet til å sikre kostnadseffektiv finansiering av kommunale oppgaver.</a:t>
            </a:r>
            <a:endParaRPr lang="en-US" dirty="0" smtClean="0"/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KBNs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tilstedeværelse i markedet anslås marginene å være en 40 til 50 bps høyere.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KBNs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utlånsmasse: over 800 mill. Sektorens utlånsmasse: over 1,6 mrd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7713"/>
            <a:ext cx="537210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60B62-724D-4506-B491-9B5D38FC7F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7713"/>
            <a:ext cx="537210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6867" name="Plassholder for lysbildenummer 3"/>
          <p:cNvSpPr txBox="1">
            <a:spLocks noGrp="1"/>
          </p:cNvSpPr>
          <p:nvPr/>
        </p:nvSpPr>
        <p:spPr bwMode="auto">
          <a:xfrm>
            <a:off x="3849658" y="9427988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7" tIns="47775" rIns="95547" bIns="47775" anchor="b"/>
          <a:lstStyle/>
          <a:p>
            <a:pPr algn="r"/>
            <a:fld id="{ACD67D70-14C3-41FB-B980-85B0F06000E4}" type="slidenum">
              <a:rPr lang="ja-JP" altLang="nb-NO" sz="1300">
                <a:cs typeface="ＭＳ Ｐゴシック"/>
              </a:rPr>
              <a:pPr algn="r"/>
              <a:t>4</a:t>
            </a:fld>
            <a:endParaRPr lang="nb-NO" altLang="ja-JP" sz="1300" dirty="0"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290"/>
            <a:fld id="{22711843-162C-49CC-AC16-496732A4458F}" type="slidenum">
              <a:rPr lang="nb-NO" smtClean="0"/>
              <a:pPr defTabSz="948290"/>
              <a:t>5</a:t>
            </a:fld>
            <a:endParaRPr lang="nb-NO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7713"/>
            <a:ext cx="5372100" cy="37195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03D7E-EA39-4ABE-8156-08711C6DAFD0}" type="slidenum">
              <a:rPr lang="nb-NO"/>
              <a:pPr/>
              <a:t>6</a:t>
            </a:fld>
            <a:endParaRPr lang="nb-NO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15788"/>
            <a:ext cx="4983903" cy="446667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F5AB-5853-4357-8F22-D7F0536CB7E4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F5AB-5853-4357-8F22-D7F0536CB7E4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490" y="1124749"/>
            <a:ext cx="9205023" cy="57606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89" y="1772816"/>
            <a:ext cx="6934200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pic>
        <p:nvPicPr>
          <p:cNvPr id="12" name="Picture 11" descr="KBN_logo_norsk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3373" y="332656"/>
            <a:ext cx="2982595" cy="4978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28497" y="1700808"/>
            <a:ext cx="91270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ksjons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11"/>
          <p:cNvCxnSpPr/>
          <p:nvPr userDrawn="1"/>
        </p:nvCxnSpPr>
        <p:spPr>
          <a:xfrm>
            <a:off x="457423" y="2429108"/>
            <a:ext cx="9003866" cy="158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12"/>
          <p:cNvCxnSpPr/>
          <p:nvPr userDrawn="1"/>
        </p:nvCxnSpPr>
        <p:spPr>
          <a:xfrm>
            <a:off x="457423" y="4428901"/>
            <a:ext cx="8999101" cy="158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dertittel 2"/>
          <p:cNvSpPr>
            <a:spLocks noGrp="1"/>
          </p:cNvSpPr>
          <p:nvPr>
            <p:ph type="subTitle" idx="14"/>
          </p:nvPr>
        </p:nvSpPr>
        <p:spPr>
          <a:xfrm>
            <a:off x="457423" y="857905"/>
            <a:ext cx="9004329" cy="49995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Klikk for å </a:t>
            </a:r>
            <a:r>
              <a:rPr lang="en-US" noProof="0" dirty="0" err="1" smtClean="0"/>
              <a:t>redigere</a:t>
            </a:r>
            <a:r>
              <a:rPr lang="nb-NO" noProof="0" dirty="0" smtClean="0"/>
              <a:t> undertittelstil i malen</a:t>
            </a:r>
            <a:endParaRPr lang="en-US" noProof="0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5"/>
          </p:nvPr>
        </p:nvSpPr>
        <p:spPr>
          <a:xfrm>
            <a:off x="457423" y="2496573"/>
            <a:ext cx="9004329" cy="259140"/>
          </a:xfrm>
        </p:spPr>
        <p:txBody>
          <a:bodyPr>
            <a:noAutofit/>
          </a:bodyPr>
          <a:lstStyle>
            <a:lvl1pPr>
              <a:buNone/>
              <a:defRPr sz="1200" i="0">
                <a:solidFill>
                  <a:schemeClr val="tx2"/>
                </a:solidFill>
              </a:defRPr>
            </a:lvl1pPr>
            <a:lvl2pPr>
              <a:buNone/>
              <a:defRPr sz="1200" i="0">
                <a:solidFill>
                  <a:schemeClr val="tx2"/>
                </a:solidFill>
              </a:defRPr>
            </a:lvl2pPr>
            <a:lvl3pPr>
              <a:buNone/>
              <a:defRPr sz="1200" i="0">
                <a:solidFill>
                  <a:schemeClr val="tx2"/>
                </a:solidFill>
              </a:defRPr>
            </a:lvl3pPr>
            <a:lvl4pPr>
              <a:buNone/>
              <a:defRPr sz="1200" i="0">
                <a:solidFill>
                  <a:schemeClr val="tx2"/>
                </a:solidFill>
              </a:defRPr>
            </a:lvl4pPr>
            <a:lvl5pPr>
              <a:buNone/>
              <a:defRPr sz="1200" i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smtClean="0"/>
              <a:t>Klikk for å redigere </a:t>
            </a:r>
            <a:r>
              <a:rPr lang="en-US" noProof="0" dirty="0" err="1" smtClean="0"/>
              <a:t>tekststiler</a:t>
            </a:r>
            <a:r>
              <a:rPr lang="nb-NO" noProof="0" dirty="0" smtClean="0"/>
              <a:t> i malen</a:t>
            </a:r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457423" y="3500422"/>
            <a:ext cx="9004329" cy="259140"/>
          </a:xfrm>
        </p:spPr>
        <p:txBody>
          <a:bodyPr>
            <a:noAutofit/>
          </a:bodyPr>
          <a:lstStyle>
            <a:lvl1pPr>
              <a:buNone/>
              <a:defRPr sz="1200" i="0">
                <a:solidFill>
                  <a:schemeClr val="tx2"/>
                </a:solidFill>
              </a:defRPr>
            </a:lvl1pPr>
            <a:lvl2pPr>
              <a:buNone/>
              <a:defRPr sz="1200" i="0">
                <a:solidFill>
                  <a:schemeClr val="tx2"/>
                </a:solidFill>
              </a:defRPr>
            </a:lvl2pPr>
            <a:lvl3pPr>
              <a:buNone/>
              <a:defRPr sz="1200" i="0">
                <a:solidFill>
                  <a:schemeClr val="tx2"/>
                </a:solidFill>
              </a:defRPr>
            </a:lvl3pPr>
            <a:lvl4pPr>
              <a:buNone/>
              <a:defRPr sz="1200" i="0">
                <a:solidFill>
                  <a:schemeClr val="tx2"/>
                </a:solidFill>
              </a:defRPr>
            </a:lvl4pPr>
            <a:lvl5pPr>
              <a:buNone/>
              <a:defRPr sz="1200" i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smtClean="0"/>
              <a:t>Klikk for å </a:t>
            </a:r>
            <a:r>
              <a:rPr lang="en-US" noProof="0" dirty="0" err="1" smtClean="0"/>
              <a:t>redigere</a:t>
            </a:r>
            <a:r>
              <a:rPr lang="nb-NO" noProof="0" dirty="0" smtClean="0"/>
              <a:t> tekststiler i malen</a:t>
            </a:r>
          </a:p>
        </p:txBody>
      </p:sp>
      <p:sp>
        <p:nvSpPr>
          <p:cNvPr id="17" name="Plassholder for tekst 14"/>
          <p:cNvSpPr>
            <a:spLocks noGrp="1"/>
          </p:cNvSpPr>
          <p:nvPr>
            <p:ph type="body" sz="quarter" idx="17"/>
          </p:nvPr>
        </p:nvSpPr>
        <p:spPr>
          <a:xfrm>
            <a:off x="457423" y="4491615"/>
            <a:ext cx="9004329" cy="259140"/>
          </a:xfrm>
        </p:spPr>
        <p:txBody>
          <a:bodyPr>
            <a:noAutofit/>
          </a:bodyPr>
          <a:lstStyle>
            <a:lvl1pPr>
              <a:buNone/>
              <a:defRPr sz="1200" i="0">
                <a:solidFill>
                  <a:schemeClr val="tx2"/>
                </a:solidFill>
              </a:defRPr>
            </a:lvl1pPr>
            <a:lvl2pPr>
              <a:buNone/>
              <a:defRPr sz="1200" i="0">
                <a:solidFill>
                  <a:schemeClr val="tx2"/>
                </a:solidFill>
              </a:defRPr>
            </a:lvl2pPr>
            <a:lvl3pPr>
              <a:buNone/>
              <a:defRPr sz="1200" i="0">
                <a:solidFill>
                  <a:schemeClr val="tx2"/>
                </a:solidFill>
              </a:defRPr>
            </a:lvl3pPr>
            <a:lvl4pPr>
              <a:buNone/>
              <a:defRPr sz="1200" i="0">
                <a:solidFill>
                  <a:schemeClr val="tx2"/>
                </a:solidFill>
              </a:defRPr>
            </a:lvl4pPr>
            <a:lvl5pPr>
              <a:buNone/>
              <a:defRPr sz="1200" i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smtClean="0"/>
              <a:t>Klikk for å </a:t>
            </a:r>
            <a:r>
              <a:rPr lang="en-US" noProof="0" dirty="0" err="1" smtClean="0"/>
              <a:t>redigere</a:t>
            </a:r>
            <a:r>
              <a:rPr lang="nb-NO" noProof="0" dirty="0" smtClean="0"/>
              <a:t> tekststiler i malen</a:t>
            </a:r>
          </a:p>
        </p:txBody>
      </p:sp>
      <p:sp>
        <p:nvSpPr>
          <p:cNvPr id="14" name="Plassholder for tekst 14"/>
          <p:cNvSpPr>
            <a:spLocks noGrp="1"/>
          </p:cNvSpPr>
          <p:nvPr>
            <p:ph type="body" sz="quarter" idx="21"/>
          </p:nvPr>
        </p:nvSpPr>
        <p:spPr>
          <a:xfrm>
            <a:off x="450243" y="5498201"/>
            <a:ext cx="9004329" cy="259140"/>
          </a:xfrm>
        </p:spPr>
        <p:txBody>
          <a:bodyPr>
            <a:noAutofit/>
          </a:bodyPr>
          <a:lstStyle>
            <a:lvl1pPr>
              <a:buNone/>
              <a:defRPr sz="1200" i="0">
                <a:solidFill>
                  <a:schemeClr val="tx2"/>
                </a:solidFill>
              </a:defRPr>
            </a:lvl1pPr>
            <a:lvl2pPr>
              <a:buNone/>
              <a:defRPr sz="1200" i="0">
                <a:solidFill>
                  <a:schemeClr val="tx2"/>
                </a:solidFill>
              </a:defRPr>
            </a:lvl2pPr>
            <a:lvl3pPr>
              <a:buNone/>
              <a:defRPr sz="1200" i="0">
                <a:solidFill>
                  <a:schemeClr val="tx2"/>
                </a:solidFill>
              </a:defRPr>
            </a:lvl3pPr>
            <a:lvl4pPr>
              <a:buNone/>
              <a:defRPr sz="1200" i="0">
                <a:solidFill>
                  <a:schemeClr val="tx2"/>
                </a:solidFill>
              </a:defRPr>
            </a:lvl4pPr>
            <a:lvl5pPr>
              <a:buNone/>
              <a:defRPr sz="1200" i="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smtClean="0"/>
              <a:t>Klikk for å </a:t>
            </a:r>
            <a:r>
              <a:rPr lang="en-US" noProof="0" dirty="0" err="1" smtClean="0"/>
              <a:t>redigere</a:t>
            </a:r>
            <a:r>
              <a:rPr lang="nb-NO" noProof="0" dirty="0" smtClean="0"/>
              <a:t> tekststiler i malen</a:t>
            </a:r>
          </a:p>
        </p:txBody>
      </p:sp>
      <p:cxnSp>
        <p:nvCxnSpPr>
          <p:cNvPr id="18" name="Rett linje 12"/>
          <p:cNvCxnSpPr/>
          <p:nvPr userDrawn="1"/>
        </p:nvCxnSpPr>
        <p:spPr>
          <a:xfrm>
            <a:off x="450245" y="5428802"/>
            <a:ext cx="8999101" cy="158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8A34A148-7EDF-4BCC-B5BC-A4EB86A44CFB}" type="datetime5">
              <a:rPr lang="ja-JP" altLang="nb-NO" smtClean="0"/>
              <a:pPr>
                <a:defRPr/>
              </a:pPr>
              <a:t>2011/04/28</a:t>
            </a:fld>
            <a:endParaRPr lang="nb-NO" altLang="ja-JP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3007E24A-6944-4779-A509-567C13385F44}" type="slidenum">
              <a:rPr lang="ja-JP" altLang="nb-NO" smtClean="0"/>
              <a:pPr>
                <a:defRPr/>
              </a:pPr>
              <a:t>‹#›</a:t>
            </a:fld>
            <a:endParaRPr lang="nb-NO" altLang="ja-JP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Endres i topp-/Bunntekst</a:t>
            </a:r>
            <a:endParaRPr lang="en-US"/>
          </a:p>
        </p:txBody>
      </p:sp>
      <p:cxnSp>
        <p:nvCxnSpPr>
          <p:cNvPr id="22" name="Rett linje 12"/>
          <p:cNvCxnSpPr/>
          <p:nvPr userDrawn="1"/>
        </p:nvCxnSpPr>
        <p:spPr>
          <a:xfrm>
            <a:off x="456663" y="3429001"/>
            <a:ext cx="8999101" cy="158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8"/>
          <p:cNvCxnSpPr/>
          <p:nvPr userDrawn="1"/>
        </p:nvCxnSpPr>
        <p:spPr>
          <a:xfrm rot="5400000">
            <a:off x="2696094" y="4076549"/>
            <a:ext cx="4501108" cy="1589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Klikk for å redigere </a:t>
            </a:r>
            <a:r>
              <a:rPr lang="en-US" noProof="0" dirty="0" err="1" smtClean="0"/>
              <a:t>tittelstil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6" y="1826475"/>
            <a:ext cx="4320001" cy="4500000"/>
          </a:xfrm>
        </p:spPr>
        <p:txBody>
          <a:bodyPr/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en-US" noProof="0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5139652" y="1826475"/>
            <a:ext cx="4322078" cy="4500000"/>
          </a:xfrm>
        </p:spPr>
        <p:txBody>
          <a:bodyPr/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smtClean="0"/>
              <a:t>Klikk for å </a:t>
            </a:r>
            <a:r>
              <a:rPr lang="en-US" noProof="0" dirty="0" err="1" smtClean="0"/>
              <a:t>redigere</a:t>
            </a:r>
            <a:r>
              <a:rPr lang="nb-NO" noProof="0" dirty="0" smtClean="0"/>
              <a:t>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en-US" noProof="0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4"/>
          </p:nvPr>
        </p:nvSpPr>
        <p:spPr>
          <a:xfrm>
            <a:off x="457201" y="1428742"/>
            <a:ext cx="9000000" cy="257183"/>
          </a:xfrm>
        </p:spPr>
        <p:txBody>
          <a:bodyPr anchor="b">
            <a:normAutofit/>
          </a:bodyPr>
          <a:lstStyle>
            <a:lvl1pPr marL="0" indent="0" algn="l">
              <a:buNone/>
              <a:defRPr sz="1200">
                <a:solidFill>
                  <a:schemeClr val="accent2"/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Klikk for å redigere </a:t>
            </a:r>
            <a:r>
              <a:rPr lang="en-US" noProof="0" dirty="0" err="1" smtClean="0"/>
              <a:t>undertittelstil</a:t>
            </a:r>
            <a:r>
              <a:rPr lang="nb-NO" noProof="0" dirty="0" smtClean="0"/>
              <a:t> i malen</a:t>
            </a:r>
            <a:endParaRPr lang="en-US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E11A-91EF-4E21-A8B6-C9680B5388D1}" type="datetime5">
              <a:rPr lang="ja-JP" altLang="nb-NO"/>
              <a:pPr>
                <a:defRPr/>
              </a:pPr>
              <a:t>2011/04/28</a:t>
            </a:fld>
            <a:endParaRPr lang="nb-NO" altLang="ja-JP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Endres i topp-/Bunntekst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9189696" y="6480265"/>
            <a:ext cx="271594" cy="165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F2C5-CB28-4146-B324-40F79B4BB52A}" type="slidenum">
              <a:rPr lang="ja-JP" altLang="nb-NO"/>
              <a:pPr>
                <a:defRPr/>
              </a:pPr>
              <a:t>‹#›</a:t>
            </a:fld>
            <a:endParaRPr lang="nb-NO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 err="1" smtClean="0"/>
              <a:t>Klikk</a:t>
            </a:r>
            <a:r>
              <a:rPr lang="en-US" noProof="0" dirty="0" smtClean="0"/>
              <a:t> for å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tittelstil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4" y="1826475"/>
            <a:ext cx="9004329" cy="4500000"/>
          </a:xfrm>
        </p:spPr>
        <p:txBody>
          <a:bodyPr/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err="1" smtClean="0"/>
              <a:t>Klikk</a:t>
            </a:r>
            <a:r>
              <a:rPr lang="en-US" noProof="0" dirty="0" smtClean="0"/>
              <a:t> for å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tekststiler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malen</a:t>
            </a:r>
            <a:endParaRPr lang="en-US" noProof="0" dirty="0" smtClean="0"/>
          </a:p>
          <a:p>
            <a:pPr lvl="1"/>
            <a:r>
              <a:rPr lang="en-US" noProof="0" dirty="0" smtClean="0"/>
              <a:t>Andre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nivå</a:t>
            </a:r>
            <a:endParaRPr lang="en-US" noProof="0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3"/>
          </p:nvPr>
        </p:nvSpPr>
        <p:spPr>
          <a:xfrm>
            <a:off x="457201" y="1428742"/>
            <a:ext cx="9000000" cy="257183"/>
          </a:xfrm>
        </p:spPr>
        <p:txBody>
          <a:bodyPr anchor="b">
            <a:normAutofit/>
          </a:bodyPr>
          <a:lstStyle>
            <a:lvl1pPr marL="0" indent="0" algn="l">
              <a:buNone/>
              <a:defRPr sz="1200">
                <a:solidFill>
                  <a:schemeClr val="accent2"/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Klikk for å redigere undertittelstil i malen</a:t>
            </a:r>
            <a:endParaRPr lang="en-US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C962-D8F8-4146-9137-61229CECF34E}" type="datetime5">
              <a:rPr lang="ja-JP" altLang="nb-NO"/>
              <a:pPr>
                <a:defRPr/>
              </a:pPr>
              <a:t>2011/04/28</a:t>
            </a:fld>
            <a:endParaRPr lang="nb-NO" altLang="ja-JP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Endres i topp-/Bunntekst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>
          <a:xfrm>
            <a:off x="9189696" y="6480265"/>
            <a:ext cx="271594" cy="165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99F9-F6C0-4E09-B35D-BA03FAD10972}" type="slidenum">
              <a:rPr lang="ja-JP" altLang="nb-NO"/>
              <a:pPr>
                <a:defRPr/>
              </a:pPr>
              <a:t>‹#›</a:t>
            </a:fld>
            <a:endParaRPr lang="nb-NO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3463"/>
            <a:ext cx="8915400" cy="48768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Presentasjon av Kommunalbanken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E4FD-5B32-4ED0-AC49-FAFECC600A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214557"/>
            <a:ext cx="437515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371" y="2357433"/>
            <a:ext cx="437515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Bunntekst: tema for presentasjon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22DF-6F6A-49C3-A848-E9FAE428B05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90" y="404664"/>
            <a:ext cx="9205023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90" y="1340768"/>
            <a:ext cx="9205023" cy="4968552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401224"/>
            <a:ext cx="3136900" cy="340147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err="1" smtClean="0"/>
              <a:t>Footer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2120" y="6381329"/>
            <a:ext cx="2311400" cy="360040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 dirty="0" smtClean="0"/>
              <a:t>1</a:t>
            </a:r>
          </a:p>
        </p:txBody>
      </p:sp>
      <p:pic>
        <p:nvPicPr>
          <p:cNvPr id="7" name="Picture 6" descr="KBN_logo_norsk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497" y="6453337"/>
            <a:ext cx="1533906" cy="25603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28497" y="6381328"/>
            <a:ext cx="91270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28497" y="980728"/>
            <a:ext cx="91270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4406904"/>
            <a:ext cx="91270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89" y="2906713"/>
            <a:ext cx="91270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6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4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23C-2BC9-406A-8A71-CF19FF77C91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490" y="274637"/>
            <a:ext cx="9205023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90" y="1600204"/>
            <a:ext cx="92050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489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2865-878B-4B02-84DD-295B6AE3CDA2}" type="datetimeFigureOut">
              <a:rPr lang="nb-NO" smtClean="0"/>
              <a:pPr/>
              <a:t>28.04.2011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4111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 smtClean="0"/>
              <a:t>1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Vegfinansiering</a:t>
            </a:r>
            <a:r>
              <a:rPr lang="nb-NO" dirty="0" smtClean="0"/>
              <a:t> på 15 min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LNK, Suldal 28. april 2011</a:t>
            </a:r>
          </a:p>
        </p:txBody>
      </p:sp>
      <p:pic>
        <p:nvPicPr>
          <p:cNvPr id="1026" name="Picture 2" descr="N:\Bildebank\Vinter\blå snø ÅR09 versjon 2.jpg"/>
          <p:cNvPicPr>
            <a:picLocks noChangeAspect="1" noChangeArrowheads="1"/>
          </p:cNvPicPr>
          <p:nvPr/>
        </p:nvPicPr>
        <p:blipFill>
          <a:blip r:embed="rId3" cstate="print"/>
          <a:srcRect t="20584" b="20676"/>
          <a:stretch>
            <a:fillRect/>
          </a:stretch>
        </p:blipFill>
        <p:spPr bwMode="auto">
          <a:xfrm>
            <a:off x="0" y="2492896"/>
            <a:ext cx="9906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Kommunalbanken Norge, KBN – Kraften Bak </a:t>
            </a:r>
            <a:r>
              <a:rPr lang="nb-NO" dirty="0" err="1" smtClean="0"/>
              <a:t>visjoneN</a:t>
            </a:r>
            <a:endParaRPr lang="nb-NO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350490" y="1268760"/>
            <a:ext cx="9205023" cy="5040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</a:pPr>
            <a:r>
              <a:rPr lang="nb-NO" sz="5600" b="1" dirty="0" smtClean="0"/>
              <a:t>Finansinstitusjon for kommunal sektor</a:t>
            </a:r>
          </a:p>
          <a:p>
            <a:pPr>
              <a:lnSpc>
                <a:spcPct val="115000"/>
              </a:lnSpc>
            </a:pPr>
            <a:endParaRPr lang="en-US" sz="5600" b="1" dirty="0" smtClean="0"/>
          </a:p>
          <a:p>
            <a:pPr>
              <a:lnSpc>
                <a:spcPct val="115000"/>
              </a:lnSpc>
            </a:pPr>
            <a:r>
              <a:rPr lang="nb-NO" sz="5600" b="1" dirty="0" smtClean="0"/>
              <a:t>Bankens hovedmål</a:t>
            </a:r>
          </a:p>
          <a:p>
            <a:pPr>
              <a:lnSpc>
                <a:spcPct val="115000"/>
              </a:lnSpc>
              <a:buNone/>
            </a:pPr>
            <a:r>
              <a:rPr lang="nb-NO" sz="5600" b="1" dirty="0" smtClean="0"/>
              <a:t>	</a:t>
            </a:r>
            <a:r>
              <a:rPr lang="nb-NO" sz="5600" dirty="0" smtClean="0"/>
              <a:t>1)	Sikre stabil og forutsigbar tilgang til langsiktig kostnadseffektiv finansiering slik at kommunale oppgaver oppnår 	lavest mulige finansieringskostnader</a:t>
            </a:r>
          </a:p>
          <a:p>
            <a:pPr>
              <a:lnSpc>
                <a:spcPct val="115000"/>
              </a:lnSpc>
              <a:buNone/>
            </a:pPr>
            <a:r>
              <a:rPr lang="nb-NO" sz="5600" dirty="0" smtClean="0"/>
              <a:t>	2)	Sikre inntjening som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  <a:buFont typeface="Times" pitchFamily="18" charset="0"/>
              <a:buNone/>
            </a:pPr>
            <a:r>
              <a:rPr lang="nb-NO" sz="5600" dirty="0" smtClean="0"/>
              <a:t>		a.     gir eier tilfredsstillende avkastning</a:t>
            </a:r>
          </a:p>
          <a:p>
            <a:pPr lvl="1">
              <a:lnSpc>
                <a:spcPct val="115000"/>
              </a:lnSpc>
              <a:buNone/>
            </a:pPr>
            <a:r>
              <a:rPr lang="nb-NO" sz="5600" dirty="0" smtClean="0"/>
              <a:t>		b.    styrker kapitalen for å kunne opprettholde utlånskapasiteten</a:t>
            </a:r>
          </a:p>
          <a:p>
            <a:pPr lvl="1">
              <a:lnSpc>
                <a:spcPct val="115000"/>
              </a:lnSpc>
              <a:buNone/>
            </a:pPr>
            <a:r>
              <a:rPr lang="nb-NO" sz="5600" dirty="0" smtClean="0"/>
              <a:t>		c.     gir tilfredsstillende kjernekapital og buffer </a:t>
            </a:r>
          </a:p>
          <a:p>
            <a:pPr>
              <a:lnSpc>
                <a:spcPct val="115000"/>
              </a:lnSpc>
            </a:pPr>
            <a:endParaRPr lang="nb-NO" sz="5600" b="1" dirty="0" smtClean="0"/>
          </a:p>
          <a:p>
            <a:pPr>
              <a:lnSpc>
                <a:spcPct val="115000"/>
              </a:lnSpc>
            </a:pPr>
            <a:r>
              <a:rPr lang="nb-NO" sz="5600" b="1" dirty="0" smtClean="0"/>
              <a:t>100 % eiet av staten ved Kommunal- og regionaldepartementet</a:t>
            </a:r>
          </a:p>
          <a:p>
            <a:pPr>
              <a:lnSpc>
                <a:spcPct val="115000"/>
              </a:lnSpc>
            </a:pPr>
            <a:endParaRPr lang="nb-NO" sz="5600" b="1" dirty="0" smtClean="0"/>
          </a:p>
          <a:p>
            <a:pPr>
              <a:lnSpc>
                <a:spcPct val="115000"/>
              </a:lnSpc>
            </a:pPr>
            <a:r>
              <a:rPr lang="nb-NO" sz="5600" b="1" dirty="0" smtClean="0"/>
              <a:t>Markedsleder på sitt område</a:t>
            </a:r>
          </a:p>
          <a:p>
            <a:pPr>
              <a:buNone/>
            </a:pPr>
            <a:r>
              <a:rPr lang="nb-NO" sz="6400" dirty="0" smtClean="0"/>
              <a:t>	</a:t>
            </a:r>
          </a:p>
          <a:p>
            <a:pPr>
              <a:lnSpc>
                <a:spcPct val="95000"/>
              </a:lnSpc>
            </a:pPr>
            <a:r>
              <a:rPr lang="nb-NO" sz="5600" b="1" dirty="0" smtClean="0"/>
              <a:t>Lav risikoprofil</a:t>
            </a:r>
          </a:p>
          <a:p>
            <a:pPr marL="361950" lvl="1" indent="350838">
              <a:lnSpc>
                <a:spcPct val="115000"/>
              </a:lnSpc>
              <a:buFont typeface="Arial" pitchFamily="34" charset="0"/>
              <a:buChar char="•"/>
            </a:pPr>
            <a:r>
              <a:rPr lang="nb-NO" sz="5600" dirty="0" smtClean="0"/>
              <a:t>Ingen rente-/valutarisiko</a:t>
            </a:r>
          </a:p>
          <a:p>
            <a:pPr marL="361950" lvl="1" indent="350838">
              <a:lnSpc>
                <a:spcPct val="115000"/>
              </a:lnSpc>
              <a:buFont typeface="Times" pitchFamily="18" charset="0"/>
              <a:buChar char="•"/>
            </a:pPr>
            <a:r>
              <a:rPr lang="nb-NO" sz="5600" dirty="0" smtClean="0"/>
              <a:t>Konservative rammer for kredittrisiko</a:t>
            </a:r>
          </a:p>
          <a:p>
            <a:pPr>
              <a:lnSpc>
                <a:spcPct val="95000"/>
              </a:lnSpc>
            </a:pPr>
            <a:endParaRPr lang="nb-NO" sz="5600" b="1" dirty="0" smtClean="0"/>
          </a:p>
          <a:p>
            <a:pPr>
              <a:lnSpc>
                <a:spcPct val="95000"/>
              </a:lnSpc>
            </a:pPr>
            <a:r>
              <a:rPr lang="nb-NO" sz="5600" b="1" dirty="0" smtClean="0"/>
              <a:t>Best oppnåelig </a:t>
            </a:r>
            <a:r>
              <a:rPr lang="nb-NO" sz="5600" b="1" dirty="0" err="1" smtClean="0"/>
              <a:t>kredittrating</a:t>
            </a:r>
            <a:r>
              <a:rPr lang="nb-NO" sz="5600" b="1" dirty="0" smtClean="0"/>
              <a:t> </a:t>
            </a:r>
            <a:r>
              <a:rPr lang="nb-NO" sz="5600" b="1" dirty="0" err="1" smtClean="0"/>
              <a:t>AAA/Aaa</a:t>
            </a:r>
            <a:endParaRPr lang="nb-NO" sz="5600" b="1" dirty="0" smtClean="0"/>
          </a:p>
          <a:p>
            <a:pPr>
              <a:lnSpc>
                <a:spcPct val="115000"/>
              </a:lnSpc>
              <a:buFont typeface="Times" pitchFamily="18" charset="0"/>
              <a:buChar char="•"/>
            </a:pPr>
            <a:endParaRPr lang="nb-NO" sz="5600" dirty="0" smtClean="0"/>
          </a:p>
          <a:p>
            <a:pPr>
              <a:lnSpc>
                <a:spcPct val="95000"/>
              </a:lnSpc>
              <a:buNone/>
            </a:pPr>
            <a:r>
              <a:rPr lang="nb-NO" sz="5600" b="1" dirty="0" smtClean="0">
                <a:solidFill>
                  <a:schemeClr val="accent2"/>
                </a:solidFill>
              </a:rPr>
              <a:t>Kostnadseffektiv  videreformidling av finansiering fra internasjonale finansmarkedet til kommunal sektor i Norge.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F3A80A1-AAF0-44A6-81A9-89E73582D8BA}" type="slidenum">
              <a:rPr lang="nb-NO"/>
              <a:pPr/>
              <a:t>2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Kommunalbanken Norge – dagens situasjon</a:t>
            </a:r>
            <a:endParaRPr lang="nb-NO" sz="2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50491" y="1340768"/>
            <a:ext cx="4458493" cy="496855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endParaRPr lang="nb-NO" sz="1200" b="1" dirty="0" smtClean="0"/>
          </a:p>
          <a:p>
            <a:pPr>
              <a:lnSpc>
                <a:spcPct val="115000"/>
              </a:lnSpc>
              <a:buNone/>
            </a:pPr>
            <a:endParaRPr lang="nb-NO" sz="1200" b="1" dirty="0"/>
          </a:p>
          <a:p>
            <a:pPr>
              <a:lnSpc>
                <a:spcPct val="115000"/>
              </a:lnSpc>
              <a:buNone/>
            </a:pPr>
            <a:r>
              <a:rPr lang="nb-NO" sz="1600" b="1" dirty="0" smtClean="0"/>
              <a:t>Kommunalbankens utlånsvekst styres av </a:t>
            </a:r>
          </a:p>
          <a:p>
            <a:pPr lvl="1">
              <a:lnSpc>
                <a:spcPct val="115000"/>
              </a:lnSpc>
              <a:buFont typeface="Arial" pitchFamily="34" charset="0"/>
              <a:buChar char="•"/>
            </a:pPr>
            <a:r>
              <a:rPr lang="nb-NO" sz="1500" dirty="0" smtClean="0"/>
              <a:t>Kjernekapitalen </a:t>
            </a:r>
          </a:p>
          <a:p>
            <a:pPr lvl="1">
              <a:lnSpc>
                <a:spcPct val="115000"/>
              </a:lnSpc>
              <a:buFont typeface="Arial" pitchFamily="34" charset="0"/>
              <a:buChar char="•"/>
            </a:pPr>
            <a:r>
              <a:rPr lang="nb-NO" sz="1500" dirty="0" smtClean="0"/>
              <a:t>Tilgang på innlån til fordelaktige vilkår</a:t>
            </a:r>
          </a:p>
          <a:p>
            <a:pPr lvl="1">
              <a:lnSpc>
                <a:spcPct val="115000"/>
              </a:lnSpc>
              <a:buFont typeface="Arial" pitchFamily="34" charset="0"/>
              <a:buChar char="•"/>
            </a:pPr>
            <a:r>
              <a:rPr lang="nb-NO" sz="1500" dirty="0" smtClean="0"/>
              <a:t>Konkurransesituasjonen generelt</a:t>
            </a:r>
          </a:p>
          <a:p>
            <a:pPr lvl="1">
              <a:lnSpc>
                <a:spcPct val="115000"/>
              </a:lnSpc>
              <a:buFont typeface="Arial" pitchFamily="34" charset="0"/>
              <a:buChar char="•"/>
            </a:pPr>
            <a:r>
              <a:rPr lang="nb-NO" sz="1500" dirty="0" smtClean="0"/>
              <a:t>Kommunal sektors lånebehov </a:t>
            </a:r>
            <a:endParaRPr lang="en-US" sz="1500" dirty="0" smtClean="0"/>
          </a:p>
          <a:p>
            <a:pPr>
              <a:lnSpc>
                <a:spcPct val="115000"/>
              </a:lnSpc>
            </a:pPr>
            <a:endParaRPr lang="nb-NO" sz="1500" b="1" dirty="0" smtClean="0"/>
          </a:p>
          <a:p>
            <a:pPr>
              <a:lnSpc>
                <a:spcPct val="115000"/>
              </a:lnSpc>
              <a:buNone/>
            </a:pPr>
            <a:r>
              <a:rPr lang="nb-NO" sz="1600" b="1" dirty="0" smtClean="0"/>
              <a:t>Begrenset konkurransesituasjon</a:t>
            </a:r>
          </a:p>
          <a:p>
            <a:pPr>
              <a:lnSpc>
                <a:spcPct val="115000"/>
              </a:lnSpc>
            </a:pPr>
            <a:endParaRPr lang="nb-NO" sz="1500" b="1" dirty="0" smtClean="0"/>
          </a:p>
          <a:p>
            <a:pPr>
              <a:lnSpc>
                <a:spcPct val="115000"/>
              </a:lnSpc>
              <a:buNone/>
            </a:pPr>
            <a:r>
              <a:rPr lang="nb-NO" sz="1600" b="1" dirty="0" smtClean="0"/>
              <a:t>Høy aktivitet og lånebehov</a:t>
            </a:r>
          </a:p>
          <a:p>
            <a:pPr lvl="1">
              <a:lnSpc>
                <a:spcPct val="115000"/>
              </a:lnSpc>
              <a:buFont typeface="Arial" pitchFamily="34" charset="0"/>
              <a:buChar char="•"/>
            </a:pPr>
            <a:r>
              <a:rPr lang="nb-NO" sz="1400" dirty="0" smtClean="0"/>
              <a:t>Økt etterspørsel</a:t>
            </a:r>
          </a:p>
          <a:p>
            <a:pPr lvl="1">
              <a:lnSpc>
                <a:spcPct val="115000"/>
              </a:lnSpc>
              <a:buFont typeface="Arial" pitchFamily="34" charset="0"/>
              <a:buChar char="•"/>
            </a:pPr>
            <a:r>
              <a:rPr lang="nb-NO" sz="1400" dirty="0" smtClean="0"/>
              <a:t>Økt veksttakt for KBN</a:t>
            </a:r>
          </a:p>
          <a:p>
            <a:pPr>
              <a:buClr>
                <a:schemeClr val="tx1"/>
              </a:buClr>
              <a:buFont typeface="Times" pitchFamily="18" charset="0"/>
              <a:buChar char="•"/>
            </a:pPr>
            <a:endParaRPr lang="nb-NO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360E629-729F-44CE-A969-A0778A4C427F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r="20588"/>
          <a:stretch>
            <a:fillRect/>
          </a:stretch>
        </p:blipFill>
        <p:spPr bwMode="auto">
          <a:xfrm>
            <a:off x="4664969" y="1700809"/>
            <a:ext cx="4896543" cy="410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sz="2200" dirty="0" smtClean="0"/>
              <a:t>Kommunalbanken i tall</a:t>
            </a:r>
            <a:endParaRPr lang="en-US" sz="2200" dirty="0"/>
          </a:p>
        </p:txBody>
      </p:sp>
      <p:sp>
        <p:nvSpPr>
          <p:cNvPr id="35842" name="Plassholder for innhold 6"/>
          <p:cNvSpPr>
            <a:spLocks noGrp="1"/>
          </p:cNvSpPr>
          <p:nvPr>
            <p:ph idx="1"/>
          </p:nvPr>
        </p:nvSpPr>
        <p:spPr>
          <a:xfrm>
            <a:off x="350490" y="1340768"/>
            <a:ext cx="4602510" cy="4968552"/>
          </a:xfrm>
        </p:spPr>
        <p:txBody>
          <a:bodyPr>
            <a:normAutofit/>
          </a:bodyPr>
          <a:lstStyle/>
          <a:p>
            <a:pPr marL="228589" lvl="2" indent="-228589"/>
            <a:r>
              <a:rPr lang="nb-NO" altLang="ja-JP" b="1" dirty="0" smtClean="0"/>
              <a:t>Gjennomsnittlig utlånsvekst på 18 % per år </a:t>
            </a:r>
          </a:p>
          <a:p>
            <a:pPr marL="228589" lvl="2" indent="-228589"/>
            <a:endParaRPr lang="nb-NO" altLang="ja-JP" i="0" dirty="0" smtClean="0"/>
          </a:p>
          <a:p>
            <a:pPr marL="228589" lvl="2" indent="-228589">
              <a:buNone/>
            </a:pPr>
            <a:r>
              <a:rPr lang="nb-NO" altLang="ja-JP" dirty="0" smtClean="0"/>
              <a:t>	Forvaltningskapital 2010	</a:t>
            </a:r>
            <a:r>
              <a:rPr lang="nb-NO" altLang="ja-JP" b="1" dirty="0" smtClean="0"/>
              <a:t>320 mrd.</a:t>
            </a:r>
          </a:p>
          <a:p>
            <a:pPr marL="228589" lvl="2" indent="-228589">
              <a:buNone/>
            </a:pPr>
            <a:r>
              <a:rPr lang="nb-NO" altLang="ja-JP" i="0" dirty="0" smtClean="0"/>
              <a:t>	Samlet utlån		</a:t>
            </a:r>
            <a:r>
              <a:rPr lang="nb-NO" altLang="ja-JP" b="1" i="0" dirty="0" smtClean="0"/>
              <a:t>184 mrd. </a:t>
            </a:r>
            <a:r>
              <a:rPr lang="nb-NO" altLang="ja-JP" i="0" dirty="0" smtClean="0"/>
              <a:t>Likviditetsportefølje		</a:t>
            </a:r>
            <a:r>
              <a:rPr lang="nb-NO" altLang="ja-JP" b="1" i="0" dirty="0" smtClean="0"/>
              <a:t>95 mrd.</a:t>
            </a:r>
          </a:p>
          <a:p>
            <a:pPr marL="228589" lvl="2" indent="-228589">
              <a:buNone/>
            </a:pPr>
            <a:r>
              <a:rPr lang="nb-NO" altLang="ja-JP" dirty="0" smtClean="0"/>
              <a:t>	</a:t>
            </a:r>
            <a:r>
              <a:rPr lang="nb-NO" altLang="ja-JP" i="0" dirty="0" smtClean="0"/>
              <a:t>Kjernekapital		</a:t>
            </a:r>
            <a:r>
              <a:rPr lang="nb-NO" altLang="ja-JP" b="1" i="0" dirty="0" smtClean="0"/>
              <a:t>4,5 mrd.</a:t>
            </a:r>
          </a:p>
          <a:p>
            <a:pPr marL="228589" lvl="2" indent="-228589">
              <a:buNone/>
            </a:pPr>
            <a:r>
              <a:rPr lang="nb-NO" altLang="ja-JP" dirty="0" smtClean="0"/>
              <a:t>	</a:t>
            </a:r>
            <a:r>
              <a:rPr lang="nb-NO" altLang="ja-JP" i="0" dirty="0" smtClean="0"/>
              <a:t>Antall ansatte 		</a:t>
            </a:r>
            <a:r>
              <a:rPr lang="nb-NO" altLang="ja-JP" b="1" i="0" dirty="0" smtClean="0"/>
              <a:t>50</a:t>
            </a:r>
          </a:p>
          <a:p>
            <a:pPr marL="228589" lvl="2" indent="-228589"/>
            <a:endParaRPr lang="nb-NO" altLang="ja-JP" dirty="0" smtClean="0"/>
          </a:p>
          <a:p>
            <a:pPr marL="228589" lvl="2" indent="-228589"/>
            <a:r>
              <a:rPr lang="nb-NO" altLang="ja-JP" b="1" dirty="0" smtClean="0"/>
              <a:t>Høy utlånsvekst 2009/2010 </a:t>
            </a:r>
            <a:r>
              <a:rPr lang="nb-NO" b="1" dirty="0" smtClean="0"/>
              <a:t>skyldes en kombinasjon av betydelig investeringsbehov og færre aktive utlånsaktører </a:t>
            </a:r>
          </a:p>
          <a:p>
            <a:pPr marL="228589" lvl="2" indent="-228589"/>
            <a:endParaRPr lang="nb-NO" dirty="0" smtClean="0"/>
          </a:p>
          <a:p>
            <a:pPr marL="228589" lvl="2" indent="-228589"/>
            <a:r>
              <a:rPr lang="nb-NO" altLang="ja-JP" b="1" dirty="0" smtClean="0"/>
              <a:t>Befester Kommunalbankens ledende posisjon i det kommunale lånemarkedet også i 2010</a:t>
            </a:r>
            <a:r>
              <a:rPr lang="nb-NO" altLang="ja-JP" dirty="0" smtClean="0"/>
              <a:t/>
            </a:r>
            <a:br>
              <a:rPr lang="nb-NO" altLang="ja-JP" dirty="0" smtClean="0"/>
            </a:br>
            <a:r>
              <a:rPr lang="en-GB" altLang="ja-JP" dirty="0" smtClean="0"/>
              <a:t/>
            </a:r>
            <a:br>
              <a:rPr lang="en-GB" altLang="ja-JP" dirty="0" smtClean="0"/>
            </a:br>
            <a:r>
              <a:rPr lang="en-GB" i="0" dirty="0" err="1" smtClean="0"/>
              <a:t>Utlånsvekst</a:t>
            </a:r>
            <a:r>
              <a:rPr lang="en-GB" i="0" dirty="0" smtClean="0"/>
              <a:t>		</a:t>
            </a:r>
            <a:r>
              <a:rPr lang="en-GB" b="1" i="0" dirty="0" smtClean="0"/>
              <a:t>NOK 33 </a:t>
            </a:r>
            <a:r>
              <a:rPr lang="en-GB" b="1" i="0" dirty="0" err="1" smtClean="0"/>
              <a:t>mrd</a:t>
            </a:r>
            <a:r>
              <a:rPr lang="en-GB" b="1" dirty="0" smtClean="0"/>
              <a:t>.</a:t>
            </a:r>
            <a:r>
              <a:rPr lang="en-GB" b="1" i="0" dirty="0" smtClean="0"/>
              <a:t> </a:t>
            </a:r>
            <a:r>
              <a:rPr lang="en-GB" i="0" dirty="0" err="1" smtClean="0"/>
              <a:t>Markedsandel</a:t>
            </a:r>
            <a:r>
              <a:rPr lang="en-GB" i="0" dirty="0" smtClean="0"/>
              <a:t>		</a:t>
            </a:r>
            <a:r>
              <a:rPr lang="en-GB" b="1" i="0" dirty="0" smtClean="0"/>
              <a:t>49 %</a:t>
            </a:r>
          </a:p>
          <a:p>
            <a:pPr marL="228589" lvl="2" indent="-228589"/>
            <a:endParaRPr lang="nb-NO" altLang="ja-JP" dirty="0" smtClean="0"/>
          </a:p>
          <a:p>
            <a:pPr marL="228589" lvl="2" indent="-228589"/>
            <a:r>
              <a:rPr lang="nb-NO" altLang="ja-JP" b="1" dirty="0" smtClean="0"/>
              <a:t>Lønnsom drift og solid resultat danner grunnlag for fortsatt god utlånskapasitet</a:t>
            </a:r>
            <a:endParaRPr lang="en-GB" b="1" i="0" dirty="0" smtClean="0"/>
          </a:p>
          <a:p>
            <a:pPr marL="228589" lvl="2" indent="-228589"/>
            <a:endParaRPr lang="nb-NO" dirty="0" smtClean="0"/>
          </a:p>
          <a:p>
            <a:pPr marL="228589" lvl="2" indent="-228589">
              <a:buNone/>
            </a:pPr>
            <a:endParaRPr lang="en-GB" dirty="0" smtClean="0"/>
          </a:p>
          <a:p>
            <a:pPr marL="228589" lvl="2" indent="-228589">
              <a:buNone/>
            </a:pPr>
            <a:endParaRPr lang="en-GB" altLang="ja-JP" dirty="0" smtClean="0">
              <a:latin typeface="Arial" charset="0"/>
            </a:endParaRPr>
          </a:p>
          <a:p>
            <a:pPr marL="228589" lvl="2" indent="-228589">
              <a:buNone/>
            </a:pPr>
            <a:endParaRPr lang="en-GB" altLang="ja-JP" dirty="0" smtClean="0">
              <a:latin typeface="Arial" charset="0"/>
            </a:endParaRPr>
          </a:p>
          <a:p>
            <a:pPr marL="228589" lvl="2" indent="-228589"/>
            <a:endParaRPr lang="en-GB" altLang="ja-JP" dirty="0" smtClean="0">
              <a:latin typeface="Arial" charset="0"/>
            </a:endParaRPr>
          </a:p>
          <a:p>
            <a:pPr marL="228589" lvl="2" indent="-228589">
              <a:buNone/>
            </a:pPr>
            <a:endParaRPr lang="en-GB" altLang="ja-JP" dirty="0" smtClean="0">
              <a:latin typeface="Arial" charset="0"/>
            </a:endParaRPr>
          </a:p>
          <a:p>
            <a:pPr marL="228589" lvl="2" indent="-228589"/>
            <a:endParaRPr lang="en-GB" altLang="ja-JP" dirty="0" smtClean="0">
              <a:latin typeface="Arial" charset="0"/>
            </a:endParaRPr>
          </a:p>
          <a:p>
            <a:pPr marL="0" lvl="2" indent="0">
              <a:buNone/>
            </a:pPr>
            <a:endParaRPr lang="en-GB" altLang="ja-JP" dirty="0" smtClean="0">
              <a:latin typeface="Arial" charset="0"/>
              <a:ea typeface="ＭＳ Ｐゴシック"/>
              <a:cs typeface="ＭＳ Ｐゴシック"/>
            </a:endParaRPr>
          </a:p>
          <a:p>
            <a:pPr marL="0" lvl="2" indent="0"/>
            <a:endParaRPr lang="en-GB" dirty="0" smtClean="0">
              <a:latin typeface="Arial" charset="0"/>
              <a:ea typeface="ＭＳ Ｐゴシック"/>
              <a:cs typeface="ＭＳ Ｐゴシック"/>
            </a:endParaRPr>
          </a:p>
          <a:p>
            <a:pPr marL="0" lvl="3" indent="0">
              <a:buNone/>
            </a:pPr>
            <a:endParaRPr lang="en-GB" dirty="0" smtClean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5048" y="1844824"/>
            <a:ext cx="2476518" cy="342931"/>
          </a:xfrm>
          <a:prstGeom prst="rect">
            <a:avLst/>
          </a:prstGeom>
        </p:spPr>
        <p:txBody>
          <a:bodyPr wrap="square" lIns="95774" tIns="47887" rIns="95774" bIns="47887">
            <a:spAutoFit/>
          </a:bodyPr>
          <a:lstStyle/>
          <a:p>
            <a:r>
              <a:rPr lang="nb-NO" sz="1600" dirty="0" smtClean="0">
                <a:solidFill>
                  <a:srgbClr val="0070C0"/>
                </a:solidFill>
              </a:rPr>
              <a:t>Utlånsvekst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313040" y="2276872"/>
          <a:ext cx="4330470" cy="316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22120" y="6381329"/>
            <a:ext cx="2311400" cy="360040"/>
          </a:xfrm>
          <a:prstGeom prst="rect">
            <a:avLst/>
          </a:prstGeom>
        </p:spPr>
        <p:txBody>
          <a:bodyPr/>
          <a:lstStyle/>
          <a:p>
            <a:fld id="{DF3A80A1-AAF0-44A6-81A9-89E73582D8BA}" type="slidenum">
              <a:rPr lang="nb-NO"/>
              <a:pPr/>
              <a:t>4</a:t>
            </a:fld>
            <a:endParaRPr lang="nb-NO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84748" y="3753036"/>
            <a:ext cx="4680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200" dirty="0" err="1" smtClean="0"/>
              <a:t>Konkurransesituasjonen</a:t>
            </a:r>
            <a:r>
              <a:rPr lang="en-US" sz="2200" dirty="0" smtClean="0"/>
              <a:t> i </a:t>
            </a:r>
            <a:r>
              <a:rPr lang="en-US" sz="2200" dirty="0" err="1" smtClean="0"/>
              <a:t>det</a:t>
            </a:r>
            <a:r>
              <a:rPr lang="en-US" sz="2200" dirty="0" smtClean="0"/>
              <a:t> </a:t>
            </a:r>
            <a:r>
              <a:rPr lang="en-US" sz="2200" dirty="0" err="1" smtClean="0"/>
              <a:t>kommunale</a:t>
            </a:r>
            <a:r>
              <a:rPr lang="en-US" sz="2200" dirty="0" smtClean="0"/>
              <a:t> </a:t>
            </a:r>
            <a:r>
              <a:rPr lang="en-US" sz="2200" dirty="0" err="1" smtClean="0"/>
              <a:t>lånemarkedet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1200" dirty="0" smtClean="0">
                <a:solidFill>
                  <a:srgbClr val="4D575E"/>
                </a:solidFill>
              </a:rPr>
              <a:t>Tall pr 31.12.10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0491" y="1772816"/>
            <a:ext cx="4602510" cy="4968552"/>
          </a:xfrm>
        </p:spPr>
        <p:txBody>
          <a:bodyPr>
            <a:normAutofit/>
          </a:bodyPr>
          <a:lstStyle/>
          <a:p>
            <a:r>
              <a:rPr lang="nb-NO" sz="1600" dirty="0" smtClean="0">
                <a:solidFill>
                  <a:srgbClr val="4C575F"/>
                </a:solidFill>
              </a:rPr>
              <a:t>Begrenset konkurranse siden 2008</a:t>
            </a:r>
          </a:p>
          <a:p>
            <a:endParaRPr lang="nb-NO" sz="1600" dirty="0" smtClean="0">
              <a:solidFill>
                <a:srgbClr val="4C575F"/>
              </a:solidFill>
            </a:endParaRPr>
          </a:p>
          <a:p>
            <a:r>
              <a:rPr lang="nb-NO" sz="1600" dirty="0" smtClean="0">
                <a:solidFill>
                  <a:srgbClr val="4C575F"/>
                </a:solidFill>
              </a:rPr>
              <a:t>Kapitalmarkedet største aktør ved siden av KBN og eneste reelle konkurrent i dag </a:t>
            </a:r>
          </a:p>
          <a:p>
            <a:endParaRPr lang="nb-NO" sz="1600" dirty="0" smtClean="0">
              <a:solidFill>
                <a:srgbClr val="4C575F"/>
              </a:solidFill>
            </a:endParaRPr>
          </a:p>
          <a:p>
            <a:r>
              <a:rPr lang="nb-NO" sz="1600" dirty="0" smtClean="0">
                <a:solidFill>
                  <a:srgbClr val="4C575F"/>
                </a:solidFill>
              </a:rPr>
              <a:t>Kapitalmarkedet og KBN har hatt en vekst på bekostning av KLP Kommunekreditt</a:t>
            </a:r>
          </a:p>
          <a:p>
            <a:endParaRPr lang="nb-NO" sz="1600" dirty="0" smtClean="0">
              <a:solidFill>
                <a:srgbClr val="4C575F"/>
              </a:solidFill>
            </a:endParaRPr>
          </a:p>
          <a:p>
            <a:pPr>
              <a:buNone/>
            </a:pPr>
            <a:endParaRPr lang="nb-NO" sz="1600" dirty="0" smtClean="0">
              <a:solidFill>
                <a:srgbClr val="4C575F"/>
              </a:solidFill>
            </a:endParaRPr>
          </a:p>
          <a:p>
            <a:endParaRPr lang="nb-NO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25008" y="1196752"/>
          <a:ext cx="45365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7322120" y="6381329"/>
            <a:ext cx="2311400" cy="360040"/>
          </a:xfrm>
          <a:noFill/>
        </p:spPr>
        <p:txBody>
          <a:bodyPr/>
          <a:lstStyle/>
          <a:p>
            <a:fld id="{C8E8F562-F216-4B7D-ABD8-7896B0D6E7D3}" type="slidenum">
              <a:rPr lang="nb-NO"/>
              <a:pPr/>
              <a:t>5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684748" y="3753036"/>
            <a:ext cx="4680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Kommunalbankens markedsandeler</a:t>
            </a:r>
            <a:br>
              <a:rPr lang="nb-NO" dirty="0" smtClean="0"/>
            </a:br>
            <a:endParaRPr lang="nb-NO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4488" y="1052736"/>
            <a:ext cx="9205023" cy="24482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nb-NO" sz="1400" b="1" dirty="0" smtClean="0">
                <a:solidFill>
                  <a:srgbClr val="4C575F"/>
                </a:solidFill>
              </a:rPr>
              <a:t>Kommunalbanken har vokst jevnt siden omdanningen i 1999 og har gradvis økt sine markedsandeler</a:t>
            </a:r>
          </a:p>
          <a:p>
            <a:pPr>
              <a:lnSpc>
                <a:spcPct val="115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nb-NO" sz="1400" b="1" dirty="0" smtClean="0">
                <a:solidFill>
                  <a:srgbClr val="4C575F"/>
                </a:solidFill>
              </a:rPr>
              <a:t>Kommunekreditt og andre banker har vært mindre aktive 2008-2010</a:t>
            </a:r>
          </a:p>
          <a:p>
            <a:pPr marL="800100" lvl="1" indent="-342900">
              <a:lnSpc>
                <a:spcPct val="115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nb-NO" sz="1400" dirty="0" smtClean="0">
                <a:solidFill>
                  <a:srgbClr val="4C575F"/>
                </a:solidFill>
              </a:rPr>
              <a:t>Nedgradering av </a:t>
            </a:r>
            <a:r>
              <a:rPr lang="nb-NO" sz="1400" dirty="0" err="1" smtClean="0">
                <a:solidFill>
                  <a:srgbClr val="4C575F"/>
                </a:solidFill>
              </a:rPr>
              <a:t>kredittratinger</a:t>
            </a:r>
            <a:r>
              <a:rPr lang="nb-NO" sz="1400" dirty="0" smtClean="0">
                <a:solidFill>
                  <a:srgbClr val="4C575F"/>
                </a:solidFill>
              </a:rPr>
              <a:t> har gitt økte innlånskostnader</a:t>
            </a:r>
          </a:p>
          <a:p>
            <a:pPr marL="800100" lvl="1" indent="-342900">
              <a:lnSpc>
                <a:spcPct val="115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nb-NO" sz="1400" dirty="0" smtClean="0">
                <a:solidFill>
                  <a:srgbClr val="4C575F"/>
                </a:solidFill>
              </a:rPr>
              <a:t>Økte egenkapitalkrav for banker gjør utlån med lav margin til kommunal sektor mindre attraktive</a:t>
            </a:r>
          </a:p>
          <a:p>
            <a:pPr>
              <a:lnSpc>
                <a:spcPct val="115000"/>
              </a:lnSpc>
              <a:buClr>
                <a:schemeClr val="tx1"/>
              </a:buClr>
              <a:buFont typeface="Times" pitchFamily="18" charset="0"/>
              <a:buChar char="•"/>
            </a:pPr>
            <a:endParaRPr lang="nb-NO" sz="1400" b="1" dirty="0" smtClean="0">
              <a:solidFill>
                <a:srgbClr val="4C575F"/>
              </a:solidFill>
            </a:endParaRPr>
          </a:p>
          <a:p>
            <a:pPr>
              <a:lnSpc>
                <a:spcPct val="115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nb-NO" sz="1400" b="1" dirty="0" smtClean="0">
                <a:solidFill>
                  <a:srgbClr val="4C575F"/>
                </a:solidFill>
              </a:rPr>
              <a:t>God konkurranse fra kapitalmarkedet</a:t>
            </a:r>
          </a:p>
          <a:p>
            <a:pPr lvl="1">
              <a:lnSpc>
                <a:spcPct val="115000"/>
              </a:lnSpc>
              <a:buClr>
                <a:schemeClr val="tx1"/>
              </a:buClr>
              <a:buFont typeface="Times" pitchFamily="18" charset="0"/>
              <a:buChar char="•"/>
            </a:pPr>
            <a:r>
              <a:rPr lang="nb-NO" sz="1400" dirty="0" smtClean="0">
                <a:solidFill>
                  <a:srgbClr val="4C575F"/>
                </a:solidFill>
              </a:rPr>
              <a:t>Utstedelse av obligasjoner og sertifikater er primært forbeholdt de større kommunene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22B1-B66C-435A-AF99-A4CB9D4E8174}" type="slidenum">
              <a:rPr lang="nb-NO"/>
              <a:pPr/>
              <a:t>6</a:t>
            </a:fld>
            <a:endParaRPr lang="nb-NO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583" y="3284984"/>
            <a:ext cx="66367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200" dirty="0" smtClean="0"/>
              <a:t>Kommunal sektors lånebehov/forventet etterspørsel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0491" y="1340768"/>
            <a:ext cx="8274917" cy="4968552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nb-NO" sz="1600" dirty="0" smtClean="0"/>
              <a:t>Statsbudsjettet for 2011 legger opp til fortsatt høy aktivitet i kommunal sektor og det forventes fortsatt høy etterspørsel etter lån i perioden 2011 - 2012 </a:t>
            </a:r>
          </a:p>
          <a:p>
            <a:pPr>
              <a:lnSpc>
                <a:spcPts val="2200"/>
              </a:lnSpc>
            </a:pPr>
            <a:endParaRPr lang="nb-NO" sz="1600" dirty="0" smtClean="0"/>
          </a:p>
          <a:p>
            <a:pPr>
              <a:lnSpc>
                <a:spcPts val="2200"/>
              </a:lnSpc>
            </a:pPr>
            <a:r>
              <a:rPr lang="nb-NO" sz="1600" dirty="0" smtClean="0"/>
              <a:t>Styrking av tjenestetilbudet, vedlikeholdsetterslep, nye samfunnsreformer (miljø, pleie, omsorg og utdanning)</a:t>
            </a:r>
          </a:p>
          <a:p>
            <a:pPr>
              <a:lnSpc>
                <a:spcPts val="2200"/>
              </a:lnSpc>
            </a:pPr>
            <a:endParaRPr lang="nb-NO" sz="1600" dirty="0" smtClean="0"/>
          </a:p>
          <a:p>
            <a:pPr>
              <a:lnSpc>
                <a:spcPts val="2200"/>
              </a:lnSpc>
            </a:pPr>
            <a:r>
              <a:rPr lang="nb-NO" sz="1600" dirty="0" smtClean="0"/>
              <a:t>Rekordvekst i kommunesektorens bruttogjeld i 2010 </a:t>
            </a:r>
          </a:p>
          <a:p>
            <a:pPr>
              <a:lnSpc>
                <a:spcPts val="2200"/>
              </a:lnSpc>
            </a:pPr>
            <a:endParaRPr lang="nb-NO" sz="1600" dirty="0" smtClean="0"/>
          </a:p>
          <a:p>
            <a:pPr>
              <a:lnSpc>
                <a:spcPts val="2200"/>
              </a:lnSpc>
            </a:pPr>
            <a:r>
              <a:rPr lang="nb-NO" sz="1600" dirty="0" smtClean="0"/>
              <a:t>Fortsetter denne utviklingen vil kommunesektorens bruttogjeld ha en årlig økning på i underkant av NOK 50 mrd i perioden 2011 – 2012</a:t>
            </a:r>
          </a:p>
          <a:p>
            <a:pPr>
              <a:lnSpc>
                <a:spcPts val="2200"/>
              </a:lnSpc>
            </a:pPr>
            <a:endParaRPr lang="nb-NO" sz="1600" dirty="0" smtClean="0"/>
          </a:p>
          <a:p>
            <a:pPr>
              <a:lnSpc>
                <a:spcPts val="2200"/>
              </a:lnSpc>
            </a:pPr>
            <a:r>
              <a:rPr lang="nb-NO" sz="1600" dirty="0" smtClean="0"/>
              <a:t>Men, fokus på den høye gjeldsbelastningen og krav om strammere budsjetter vil kunne føre til at etterspørsel etter lån vil avta på sikt</a:t>
            </a:r>
          </a:p>
          <a:p>
            <a:pPr>
              <a:lnSpc>
                <a:spcPts val="2200"/>
              </a:lnSpc>
            </a:pPr>
            <a:endParaRPr lang="en-US" sz="1600" dirty="0" smtClean="0"/>
          </a:p>
          <a:p>
            <a:pPr>
              <a:lnSpc>
                <a:spcPts val="2200"/>
              </a:lnSpc>
            </a:pPr>
            <a:endParaRPr lang="en-US" sz="1600" dirty="0" smtClean="0"/>
          </a:p>
          <a:p>
            <a:pPr>
              <a:lnSpc>
                <a:spcPts val="2200"/>
              </a:lnSpc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F9373-2656-4119-8C2B-E3780ABF0C2A}" type="slidenum">
              <a:rPr lang="ja-JP" altLang="nb-NO" smtClean="0"/>
              <a:pPr>
                <a:defRPr/>
              </a:pPr>
              <a:t>7</a:t>
            </a:fld>
            <a:endParaRPr lang="nb-NO" altLang="ja-JP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Utfordringer fremover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0491" y="1556792"/>
            <a:ext cx="8418934" cy="4968552"/>
          </a:xfrm>
        </p:spPr>
        <p:txBody>
          <a:bodyPr>
            <a:normAutofit/>
          </a:bodyPr>
          <a:lstStyle/>
          <a:p>
            <a:pPr marL="377064">
              <a:lnSpc>
                <a:spcPts val="2100"/>
              </a:lnSpc>
              <a:spcBef>
                <a:spcPts val="0"/>
              </a:spcBef>
              <a:tabLst>
                <a:tab pos="180975" algn="l"/>
              </a:tabLst>
            </a:pPr>
            <a:r>
              <a:rPr lang="nb-NO" sz="1600" dirty="0" smtClean="0"/>
              <a:t>Begrenset konkurranse gjør det viktig at Kommunalbanken fortsatt er i stand til å møte kommunal sektors forventede høye låneetterspørsel i 2011</a:t>
            </a:r>
            <a:endParaRPr lang="en-US" sz="1600" dirty="0" smtClean="0"/>
          </a:p>
          <a:p>
            <a:pPr marL="377064">
              <a:lnSpc>
                <a:spcPts val="2100"/>
              </a:lnSpc>
              <a:spcBef>
                <a:spcPts val="0"/>
              </a:spcBef>
              <a:tabLst>
                <a:tab pos="180975" algn="l"/>
              </a:tabLst>
            </a:pPr>
            <a:endParaRPr lang="nb-NO" sz="1600" dirty="0" smtClean="0"/>
          </a:p>
          <a:p>
            <a:pPr marL="377064">
              <a:lnSpc>
                <a:spcPts val="2100"/>
              </a:lnSpc>
              <a:spcBef>
                <a:spcPts val="0"/>
              </a:spcBef>
              <a:tabLst>
                <a:tab pos="180975" algn="l"/>
              </a:tabLst>
            </a:pPr>
            <a:endParaRPr lang="nb-NO" sz="1600" dirty="0" smtClean="0"/>
          </a:p>
          <a:p>
            <a:pPr marL="377064">
              <a:lnSpc>
                <a:spcPts val="2100"/>
              </a:lnSpc>
              <a:spcBef>
                <a:spcPts val="0"/>
              </a:spcBef>
              <a:tabLst>
                <a:tab pos="180975" algn="l"/>
              </a:tabLst>
            </a:pPr>
            <a:r>
              <a:rPr lang="nb-NO" sz="1600" dirty="0" smtClean="0"/>
              <a:t>Forventninger om strengere regulatoriske krav rundt kjernekapitalen (maksimal gjeldsgrad) kan svekke utlånskapasiteten</a:t>
            </a:r>
          </a:p>
          <a:p>
            <a:pPr marL="377064">
              <a:lnSpc>
                <a:spcPts val="21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nb-NO" sz="1600" dirty="0" smtClean="0"/>
          </a:p>
          <a:p>
            <a:pPr marL="377064">
              <a:lnSpc>
                <a:spcPts val="2100"/>
              </a:lnSpc>
              <a:spcBef>
                <a:spcPts val="0"/>
              </a:spcBef>
              <a:buNone/>
              <a:tabLst>
                <a:tab pos="180975" algn="l"/>
              </a:tabLst>
            </a:pPr>
            <a:endParaRPr lang="nb-NO" sz="1600" dirty="0" smtClean="0"/>
          </a:p>
          <a:p>
            <a:pPr marL="377064">
              <a:lnSpc>
                <a:spcPts val="2100"/>
              </a:lnSpc>
              <a:spcBef>
                <a:spcPts val="0"/>
              </a:spcBef>
              <a:tabLst>
                <a:tab pos="180975" algn="l"/>
              </a:tabLst>
            </a:pPr>
            <a:r>
              <a:rPr lang="nb-NO" sz="1600" dirty="0" smtClean="0"/>
              <a:t>Fortsatt solide resultater for å styrke kapitalen slik at kommunalsektor oppnår gode lånevilkår</a:t>
            </a:r>
          </a:p>
          <a:p>
            <a:pPr>
              <a:lnSpc>
                <a:spcPts val="2100"/>
              </a:lnSpc>
            </a:pPr>
            <a:endParaRPr lang="en-US" sz="1600" dirty="0" smtClean="0"/>
          </a:p>
          <a:p>
            <a:pPr>
              <a:lnSpc>
                <a:spcPts val="2100"/>
              </a:lnSpc>
            </a:pPr>
            <a:endParaRPr lang="en-US" sz="1600" dirty="0" smtClean="0"/>
          </a:p>
          <a:p>
            <a:pPr>
              <a:lnSpc>
                <a:spcPts val="2100"/>
              </a:lnSpc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F9373-2656-4119-8C2B-E3780ABF0C2A}" type="slidenum">
              <a:rPr lang="ja-JP" altLang="nb-NO" smtClean="0"/>
              <a:pPr>
                <a:defRPr/>
              </a:pPr>
              <a:t>8</a:t>
            </a:fld>
            <a:endParaRPr lang="nb-NO" altLang="ja-JP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BN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KBN powerpoint template</Template>
  <TotalTime>2896</TotalTime>
  <Words>400</Words>
  <Application>Microsoft Office PowerPoint</Application>
  <PresentationFormat>A4 (210 x 297 mm)</PresentationFormat>
  <Paragraphs>118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KBN powerpoint template</vt:lpstr>
      <vt:lpstr>Vegfinansiering på 15 min</vt:lpstr>
      <vt:lpstr>Kommunalbanken Norge, KBN – Kraften Bak visjoneN</vt:lpstr>
      <vt:lpstr>Kommunalbanken Norge – dagens situasjon</vt:lpstr>
      <vt:lpstr>Kommunalbanken i tall</vt:lpstr>
      <vt:lpstr>Konkurransesituasjonen i det kommunale lånemarkedet  Tall pr 31.12.10</vt:lpstr>
      <vt:lpstr>Kommunalbankens markedsandeler </vt:lpstr>
      <vt:lpstr>Kommunal sektors lånebehov/forventet etterspørsel</vt:lpstr>
      <vt:lpstr> Utfordringer fremover </vt:lpstr>
    </vt:vector>
  </TitlesOfParts>
  <Company>Kommunalbanken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KBN powerpoint template</dc:title>
  <dc:creator>Therese Murberg</dc:creator>
  <cp:lastModifiedBy>butikk</cp:lastModifiedBy>
  <cp:revision>233</cp:revision>
  <dcterms:created xsi:type="dcterms:W3CDTF">2011-01-07T08:44:58Z</dcterms:created>
  <dcterms:modified xsi:type="dcterms:W3CDTF">2011-04-28T07:10:47Z</dcterms:modified>
</cp:coreProperties>
</file>