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" name="Shape 9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tabLst>
        <a:tab pos="444500" algn="l"/>
        <a:tab pos="889000" algn="l"/>
        <a:tab pos="1346200" algn="l"/>
        <a:tab pos="1790700" algn="l"/>
        <a:tab pos="2235200" algn="l"/>
        <a:tab pos="2692400" algn="l"/>
        <a:tab pos="3136900" algn="l"/>
        <a:tab pos="3581400" algn="l"/>
        <a:tab pos="4038600" algn="l"/>
        <a:tab pos="4483100" algn="l"/>
        <a:tab pos="4940300" algn="l"/>
        <a:tab pos="5384800" algn="l"/>
        <a:tab pos="5829300" algn="l"/>
        <a:tab pos="6286500" algn="l"/>
        <a:tab pos="6731000" algn="l"/>
        <a:tab pos="7175500" algn="l"/>
        <a:tab pos="7632700" algn="l"/>
        <a:tab pos="8077200" algn="l"/>
        <a:tab pos="8534400" algn="l"/>
        <a:tab pos="8978900" algn="l"/>
      </a:tabLst>
      <a:defRPr sz="1200">
        <a:latin typeface="+mj-lt"/>
        <a:ea typeface="+mj-ea"/>
        <a:cs typeface="+mj-cs"/>
        <a:sym typeface="Times New Roman"/>
      </a:defRPr>
    </a:lvl1pPr>
    <a:lvl2pPr indent="228600" latinLnBrk="0">
      <a:spcBef>
        <a:spcPts val="400"/>
      </a:spcBef>
      <a:tabLst>
        <a:tab pos="444500" algn="l"/>
        <a:tab pos="889000" algn="l"/>
        <a:tab pos="1346200" algn="l"/>
        <a:tab pos="1790700" algn="l"/>
        <a:tab pos="2235200" algn="l"/>
        <a:tab pos="2692400" algn="l"/>
        <a:tab pos="3136900" algn="l"/>
        <a:tab pos="3581400" algn="l"/>
        <a:tab pos="4038600" algn="l"/>
        <a:tab pos="4483100" algn="l"/>
        <a:tab pos="4940300" algn="l"/>
        <a:tab pos="5384800" algn="l"/>
        <a:tab pos="5829300" algn="l"/>
        <a:tab pos="6286500" algn="l"/>
        <a:tab pos="6731000" algn="l"/>
        <a:tab pos="7175500" algn="l"/>
        <a:tab pos="7632700" algn="l"/>
        <a:tab pos="8077200" algn="l"/>
        <a:tab pos="8534400" algn="l"/>
        <a:tab pos="8978900" algn="l"/>
      </a:tabLst>
      <a:defRPr sz="1200">
        <a:latin typeface="+mj-lt"/>
        <a:ea typeface="+mj-ea"/>
        <a:cs typeface="+mj-cs"/>
        <a:sym typeface="Times New Roman"/>
      </a:defRPr>
    </a:lvl2pPr>
    <a:lvl3pPr indent="457200" latinLnBrk="0">
      <a:spcBef>
        <a:spcPts val="400"/>
      </a:spcBef>
      <a:tabLst>
        <a:tab pos="444500" algn="l"/>
        <a:tab pos="889000" algn="l"/>
        <a:tab pos="1346200" algn="l"/>
        <a:tab pos="1790700" algn="l"/>
        <a:tab pos="2235200" algn="l"/>
        <a:tab pos="2692400" algn="l"/>
        <a:tab pos="3136900" algn="l"/>
        <a:tab pos="3581400" algn="l"/>
        <a:tab pos="4038600" algn="l"/>
        <a:tab pos="4483100" algn="l"/>
        <a:tab pos="4940300" algn="l"/>
        <a:tab pos="5384800" algn="l"/>
        <a:tab pos="5829300" algn="l"/>
        <a:tab pos="6286500" algn="l"/>
        <a:tab pos="6731000" algn="l"/>
        <a:tab pos="7175500" algn="l"/>
        <a:tab pos="7632700" algn="l"/>
        <a:tab pos="8077200" algn="l"/>
        <a:tab pos="8534400" algn="l"/>
        <a:tab pos="8978900" algn="l"/>
      </a:tabLst>
      <a:defRPr sz="1200">
        <a:latin typeface="+mj-lt"/>
        <a:ea typeface="+mj-ea"/>
        <a:cs typeface="+mj-cs"/>
        <a:sym typeface="Times New Roman"/>
      </a:defRPr>
    </a:lvl3pPr>
    <a:lvl4pPr indent="685800" latinLnBrk="0">
      <a:spcBef>
        <a:spcPts val="400"/>
      </a:spcBef>
      <a:tabLst>
        <a:tab pos="444500" algn="l"/>
        <a:tab pos="889000" algn="l"/>
        <a:tab pos="1346200" algn="l"/>
        <a:tab pos="1790700" algn="l"/>
        <a:tab pos="2235200" algn="l"/>
        <a:tab pos="2692400" algn="l"/>
        <a:tab pos="3136900" algn="l"/>
        <a:tab pos="3581400" algn="l"/>
        <a:tab pos="4038600" algn="l"/>
        <a:tab pos="4483100" algn="l"/>
        <a:tab pos="4940300" algn="l"/>
        <a:tab pos="5384800" algn="l"/>
        <a:tab pos="5829300" algn="l"/>
        <a:tab pos="6286500" algn="l"/>
        <a:tab pos="6731000" algn="l"/>
        <a:tab pos="7175500" algn="l"/>
        <a:tab pos="7632700" algn="l"/>
        <a:tab pos="8077200" algn="l"/>
        <a:tab pos="8534400" algn="l"/>
        <a:tab pos="8978900" algn="l"/>
      </a:tabLst>
      <a:defRPr sz="1200">
        <a:latin typeface="+mj-lt"/>
        <a:ea typeface="+mj-ea"/>
        <a:cs typeface="+mj-cs"/>
        <a:sym typeface="Times New Roman"/>
      </a:defRPr>
    </a:lvl4pPr>
    <a:lvl5pPr indent="914400" latinLnBrk="0">
      <a:spcBef>
        <a:spcPts val="400"/>
      </a:spcBef>
      <a:tabLst>
        <a:tab pos="444500" algn="l"/>
        <a:tab pos="889000" algn="l"/>
        <a:tab pos="1346200" algn="l"/>
        <a:tab pos="1790700" algn="l"/>
        <a:tab pos="2235200" algn="l"/>
        <a:tab pos="2692400" algn="l"/>
        <a:tab pos="3136900" algn="l"/>
        <a:tab pos="3581400" algn="l"/>
        <a:tab pos="4038600" algn="l"/>
        <a:tab pos="4483100" algn="l"/>
        <a:tab pos="4940300" algn="l"/>
        <a:tab pos="5384800" algn="l"/>
        <a:tab pos="5829300" algn="l"/>
        <a:tab pos="6286500" algn="l"/>
        <a:tab pos="6731000" algn="l"/>
        <a:tab pos="7175500" algn="l"/>
        <a:tab pos="7632700" algn="l"/>
        <a:tab pos="8077200" algn="l"/>
        <a:tab pos="8534400" algn="l"/>
        <a:tab pos="8978900" algn="l"/>
      </a:tabLst>
      <a:defRPr sz="1200">
        <a:latin typeface="+mj-lt"/>
        <a:ea typeface="+mj-ea"/>
        <a:cs typeface="+mj-cs"/>
        <a:sym typeface="Times New Roman"/>
      </a:defRPr>
    </a:lvl5pPr>
    <a:lvl6pPr indent="1143000" latinLnBrk="0">
      <a:spcBef>
        <a:spcPts val="400"/>
      </a:spcBef>
      <a:tabLst>
        <a:tab pos="444500" algn="l"/>
        <a:tab pos="889000" algn="l"/>
        <a:tab pos="1346200" algn="l"/>
        <a:tab pos="1790700" algn="l"/>
        <a:tab pos="2235200" algn="l"/>
        <a:tab pos="2692400" algn="l"/>
        <a:tab pos="3136900" algn="l"/>
        <a:tab pos="3581400" algn="l"/>
        <a:tab pos="4038600" algn="l"/>
        <a:tab pos="4483100" algn="l"/>
        <a:tab pos="4940300" algn="l"/>
        <a:tab pos="5384800" algn="l"/>
        <a:tab pos="5829300" algn="l"/>
        <a:tab pos="6286500" algn="l"/>
        <a:tab pos="6731000" algn="l"/>
        <a:tab pos="7175500" algn="l"/>
        <a:tab pos="7632700" algn="l"/>
        <a:tab pos="8077200" algn="l"/>
        <a:tab pos="8534400" algn="l"/>
        <a:tab pos="8978900" algn="l"/>
      </a:tabLst>
      <a:defRPr sz="1200">
        <a:latin typeface="+mj-lt"/>
        <a:ea typeface="+mj-ea"/>
        <a:cs typeface="+mj-cs"/>
        <a:sym typeface="Times New Roman"/>
      </a:defRPr>
    </a:lvl6pPr>
    <a:lvl7pPr indent="1371600" latinLnBrk="0">
      <a:spcBef>
        <a:spcPts val="400"/>
      </a:spcBef>
      <a:tabLst>
        <a:tab pos="444500" algn="l"/>
        <a:tab pos="889000" algn="l"/>
        <a:tab pos="1346200" algn="l"/>
        <a:tab pos="1790700" algn="l"/>
        <a:tab pos="2235200" algn="l"/>
        <a:tab pos="2692400" algn="l"/>
        <a:tab pos="3136900" algn="l"/>
        <a:tab pos="3581400" algn="l"/>
        <a:tab pos="4038600" algn="l"/>
        <a:tab pos="4483100" algn="l"/>
        <a:tab pos="4940300" algn="l"/>
        <a:tab pos="5384800" algn="l"/>
        <a:tab pos="5829300" algn="l"/>
        <a:tab pos="6286500" algn="l"/>
        <a:tab pos="6731000" algn="l"/>
        <a:tab pos="7175500" algn="l"/>
        <a:tab pos="7632700" algn="l"/>
        <a:tab pos="8077200" algn="l"/>
        <a:tab pos="8534400" algn="l"/>
        <a:tab pos="8978900" algn="l"/>
      </a:tabLst>
      <a:defRPr sz="1200">
        <a:latin typeface="+mj-lt"/>
        <a:ea typeface="+mj-ea"/>
        <a:cs typeface="+mj-cs"/>
        <a:sym typeface="Times New Roman"/>
      </a:defRPr>
    </a:lvl7pPr>
    <a:lvl8pPr indent="1600200" latinLnBrk="0">
      <a:spcBef>
        <a:spcPts val="400"/>
      </a:spcBef>
      <a:tabLst>
        <a:tab pos="444500" algn="l"/>
        <a:tab pos="889000" algn="l"/>
        <a:tab pos="1346200" algn="l"/>
        <a:tab pos="1790700" algn="l"/>
        <a:tab pos="2235200" algn="l"/>
        <a:tab pos="2692400" algn="l"/>
        <a:tab pos="3136900" algn="l"/>
        <a:tab pos="3581400" algn="l"/>
        <a:tab pos="4038600" algn="l"/>
        <a:tab pos="4483100" algn="l"/>
        <a:tab pos="4940300" algn="l"/>
        <a:tab pos="5384800" algn="l"/>
        <a:tab pos="5829300" algn="l"/>
        <a:tab pos="6286500" algn="l"/>
        <a:tab pos="6731000" algn="l"/>
        <a:tab pos="7175500" algn="l"/>
        <a:tab pos="7632700" algn="l"/>
        <a:tab pos="8077200" algn="l"/>
        <a:tab pos="8534400" algn="l"/>
        <a:tab pos="8978900" algn="l"/>
      </a:tabLst>
      <a:defRPr sz="1200">
        <a:latin typeface="+mj-lt"/>
        <a:ea typeface="+mj-ea"/>
        <a:cs typeface="+mj-cs"/>
        <a:sym typeface="Times New Roman"/>
      </a:defRPr>
    </a:lvl8pPr>
    <a:lvl9pPr indent="1828800" latinLnBrk="0">
      <a:spcBef>
        <a:spcPts val="400"/>
      </a:spcBef>
      <a:tabLst>
        <a:tab pos="444500" algn="l"/>
        <a:tab pos="889000" algn="l"/>
        <a:tab pos="1346200" algn="l"/>
        <a:tab pos="1790700" algn="l"/>
        <a:tab pos="2235200" algn="l"/>
        <a:tab pos="2692400" algn="l"/>
        <a:tab pos="3136900" algn="l"/>
        <a:tab pos="3581400" algn="l"/>
        <a:tab pos="4038600" algn="l"/>
        <a:tab pos="4483100" algn="l"/>
        <a:tab pos="4940300" algn="l"/>
        <a:tab pos="5384800" algn="l"/>
        <a:tab pos="5829300" algn="l"/>
        <a:tab pos="6286500" algn="l"/>
        <a:tab pos="6731000" algn="l"/>
        <a:tab pos="7175500" algn="l"/>
        <a:tab pos="7632700" algn="l"/>
        <a:tab pos="8077200" algn="l"/>
        <a:tab pos="8534400" algn="l"/>
        <a:tab pos="8978900" algn="l"/>
      </a:tabLst>
      <a:defRPr sz="1200">
        <a:latin typeface="+mj-lt"/>
        <a:ea typeface="+mj-ea"/>
        <a:cs typeface="+mj-cs"/>
        <a:sym typeface="Times New Roman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tellys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teks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12" name="Brødtekst nivå én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3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et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teltekst"/>
          <p:cNvSpPr txBox="1"/>
          <p:nvPr>
            <p:ph type="title"/>
          </p:nvPr>
        </p:nvSpPr>
        <p:spPr>
          <a:xfrm>
            <a:off x="1792288" y="4800600"/>
            <a:ext cx="5486404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Titteltekst</a:t>
            </a:r>
          </a:p>
        </p:txBody>
      </p:sp>
      <p:sp>
        <p:nvSpPr>
          <p:cNvPr id="90" name="2 Plasshaldar for bilete"/>
          <p:cNvSpPr/>
          <p:nvPr>
            <p:ph type="pic" sz="half" idx="21"/>
          </p:nvPr>
        </p:nvSpPr>
        <p:spPr>
          <a:xfrm>
            <a:off x="1792288" y="612775"/>
            <a:ext cx="54864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Brødtekst nivå én…"/>
          <p:cNvSpPr txBox="1"/>
          <p:nvPr>
            <p:ph type="body" sz="quarter" idx="1"/>
          </p:nvPr>
        </p:nvSpPr>
        <p:spPr>
          <a:xfrm>
            <a:off x="1792288" y="5367337"/>
            <a:ext cx="5486404" cy="804869"/>
          </a:xfrm>
          <a:prstGeom prst="rect">
            <a:avLst/>
          </a:prstGeom>
        </p:spPr>
        <p:txBody>
          <a:bodyPr/>
          <a:lstStyle>
            <a:lvl1pPr marL="0" indent="0">
              <a:defRPr sz="1400"/>
            </a:lvl1pPr>
            <a:lvl2pPr marL="0" indent="0">
              <a:buSzTx/>
              <a:buNone/>
              <a:defRPr sz="1400"/>
            </a:lvl2pPr>
            <a:lvl3pPr marL="0" indent="0">
              <a:buSzTx/>
              <a:buNone/>
              <a:defRPr sz="1400"/>
            </a:lvl3pPr>
            <a:lvl4pPr marL="0" indent="0">
              <a:buSzTx/>
              <a:buNone/>
              <a:defRPr sz="1400"/>
            </a:lvl4pPr>
            <a:lvl5pPr marL="0" indent="0">
              <a:buSzTx/>
              <a:buNone/>
              <a:defRPr sz="14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92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 og innh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21" name="Brødtekst nivå 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2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telteks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Titteltekst</a:t>
            </a:r>
          </a:p>
        </p:txBody>
      </p:sp>
      <p:sp>
        <p:nvSpPr>
          <p:cNvPr id="30" name="Brødtekst nivå én…"/>
          <p:cNvSpPr txBox="1"/>
          <p:nvPr>
            <p:ph type="body" sz="quarter" idx="1"/>
          </p:nvPr>
        </p:nvSpPr>
        <p:spPr>
          <a:xfrm>
            <a:off x="722312" y="2906713"/>
            <a:ext cx="7772401" cy="1500194"/>
          </a:xfrm>
          <a:prstGeom prst="rect">
            <a:avLst/>
          </a:prstGeom>
        </p:spPr>
        <p:txBody>
          <a:bodyPr anchor="b"/>
          <a:lstStyle>
            <a:lvl1pPr marL="0" indent="0">
              <a:defRPr sz="2000">
                <a:solidFill>
                  <a:srgbClr val="888888"/>
                </a:solidFill>
              </a:defRPr>
            </a:lvl1pPr>
            <a:lvl2pPr marL="0" indent="0">
              <a:buSz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buSz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buSz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buSz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31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o innhald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39" name="Brødtekst nivå én…"/>
          <p:cNvSpPr txBox="1"/>
          <p:nvPr>
            <p:ph type="body" sz="half" idx="1"/>
          </p:nvPr>
        </p:nvSpPr>
        <p:spPr>
          <a:xfrm>
            <a:off x="685800" y="1981200"/>
            <a:ext cx="3808413" cy="41132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90258" indent="-333058">
              <a:defRPr sz="2800"/>
            </a:lvl2pPr>
            <a:lvl3pPr marL="1234438" indent="-320038">
              <a:defRPr sz="2800"/>
            </a:lvl3pPr>
            <a:lvl4pPr marL="1727199" indent="-355600">
              <a:defRPr sz="2800"/>
            </a:lvl4pPr>
            <a:lvl5pPr marL="2184400" indent="-355600">
              <a:defRPr sz="28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0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amanli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telteks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48" name="Brødtekst nivå én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defRPr b="1"/>
            </a:lvl1pPr>
            <a:lvl2pPr marL="0" indent="0">
              <a:buSzTx/>
              <a:buNone/>
              <a:defRPr b="1"/>
            </a:lvl2pPr>
            <a:lvl3pPr marL="0" indent="0">
              <a:buSzTx/>
              <a:buNone/>
              <a:defRPr b="1"/>
            </a:lvl3pPr>
            <a:lvl4pPr marL="0" indent="0">
              <a:buSzTx/>
              <a:buNone/>
              <a:defRPr b="1"/>
            </a:lvl4pPr>
            <a:lvl5pPr marL="0" indent="0">
              <a:buSzTx/>
              <a:buNone/>
              <a:defRPr b="1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9" name="4 Plasshaldar for tekst"/>
          <p:cNvSpPr/>
          <p:nvPr>
            <p:ph type="body" sz="quarter" idx="21"/>
          </p:nvPr>
        </p:nvSpPr>
        <p:spPr>
          <a:xfrm>
            <a:off x="4645025" y="1535112"/>
            <a:ext cx="4041775" cy="639769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er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58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om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nha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teltekst"/>
          <p:cNvSpPr txBox="1"/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Titteltekst</a:t>
            </a:r>
          </a:p>
        </p:txBody>
      </p:sp>
      <p:sp>
        <p:nvSpPr>
          <p:cNvPr id="80" name="Brødtekst nivå én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83462" indent="-326262">
              <a:defRPr sz="3200"/>
            </a:lvl2pPr>
            <a:lvl3pPr marL="1219200" indent="-304800">
              <a:defRPr sz="3200"/>
            </a:lvl3pPr>
            <a:lvl4pPr marL="1737359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81" name="3 Plasshaldar for tekst"/>
          <p:cNvSpPr/>
          <p:nvPr>
            <p:ph type="body" sz="half" idx="21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tekst"/>
          <p:cNvSpPr txBox="1"/>
          <p:nvPr>
            <p:ph type="title"/>
          </p:nvPr>
        </p:nvSpPr>
        <p:spPr>
          <a:xfrm>
            <a:off x="685798" y="609119"/>
            <a:ext cx="7770960" cy="1141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 anchor="ctr">
            <a:normAutofit fontScale="100000" lnSpcReduction="0"/>
          </a:bodyPr>
          <a:lstStyle/>
          <a:p>
            <a:pPr/>
            <a:r>
              <a:t>Titteltekst</a:t>
            </a:r>
          </a:p>
        </p:txBody>
      </p:sp>
      <p:sp>
        <p:nvSpPr>
          <p:cNvPr id="3" name="Brødtekst nivå én…"/>
          <p:cNvSpPr txBox="1"/>
          <p:nvPr>
            <p:ph type="body" idx="1"/>
          </p:nvPr>
        </p:nvSpPr>
        <p:spPr>
          <a:xfrm>
            <a:off x="685798" y="1981080"/>
            <a:ext cx="7770960" cy="4113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normAutofit fontScale="100000" lnSpcReduction="0"/>
          </a:bodyPr>
          <a:lstStyle/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" name="Lysbildenummer"/>
          <p:cNvSpPr txBox="1"/>
          <p:nvPr>
            <p:ph type="sldNum" sz="quarter" idx="2"/>
          </p:nvPr>
        </p:nvSpPr>
        <p:spPr>
          <a:xfrm>
            <a:off x="6371822" y="6232199"/>
            <a:ext cx="181379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36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45000"/>
        <a:buFontTx/>
        <a:buChar char="●"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36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45000"/>
        <a:buFontTx/>
        <a:buChar char="●"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36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45000"/>
        <a:buFontTx/>
        <a:buChar char="●"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36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45000"/>
        <a:buFontTx/>
        <a:buChar char="●"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36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45000"/>
        <a:buFontTx/>
        <a:buChar char="●"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36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45000"/>
        <a:buFontTx/>
        <a:buChar char="●"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36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45000"/>
        <a:buFontTx/>
        <a:buChar char="●"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36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45000"/>
        <a:buFontTx/>
        <a:buChar char="●"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36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719" marR="0" indent="-342719" algn="l" defTabSz="914400" rtl="0" latinLnBrk="0">
        <a:lnSpc>
          <a:spcPct val="140000"/>
        </a:lnSpc>
        <a:spcBef>
          <a:spcPts val="500"/>
        </a:spcBef>
        <a:spcAft>
          <a:spcPts val="0"/>
        </a:spcAft>
        <a:buClrTx/>
        <a:buSzTx/>
        <a:buFontTx/>
        <a:buNone/>
        <a:tabLst>
          <a:tab pos="330200" algn="l"/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24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1028160" marR="0" indent="-570960" algn="l" defTabSz="914400" rtl="0" latinLnBrk="0">
        <a:lnSpc>
          <a:spcPct val="140000"/>
        </a:lnSpc>
        <a:spcBef>
          <a:spcPts val="500"/>
        </a:spcBef>
        <a:spcAft>
          <a:spcPts val="0"/>
        </a:spcAft>
        <a:buClrTx/>
        <a:buSzPct val="100000"/>
        <a:buFontTx/>
        <a:buChar char="–"/>
        <a:tabLst>
          <a:tab pos="330200" algn="l"/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24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1257300" marR="0" indent="-342900" algn="l" defTabSz="914400" rtl="0" latinLnBrk="0">
        <a:lnSpc>
          <a:spcPct val="14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>
          <a:tab pos="330200" algn="l"/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24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1763484" marR="0" indent="-391884" algn="l" defTabSz="914400" rtl="0" latinLnBrk="0">
        <a:lnSpc>
          <a:spcPct val="140000"/>
        </a:lnSpc>
        <a:spcBef>
          <a:spcPts val="500"/>
        </a:spcBef>
        <a:spcAft>
          <a:spcPts val="0"/>
        </a:spcAft>
        <a:buClrTx/>
        <a:buSzPct val="100000"/>
        <a:buFontTx/>
        <a:buChar char="–"/>
        <a:tabLst>
          <a:tab pos="330200" algn="l"/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24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2286000" marR="0" indent="-457200" algn="l" defTabSz="914400" rtl="0" latinLnBrk="0">
        <a:lnSpc>
          <a:spcPct val="14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>
          <a:tab pos="330200" algn="l"/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24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2286000" marR="0" indent="-457200" algn="l" defTabSz="914400" rtl="0" latinLnBrk="0">
        <a:lnSpc>
          <a:spcPct val="14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>
          <a:tab pos="330200" algn="l"/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24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2286000" marR="0" indent="-457200" algn="l" defTabSz="914400" rtl="0" latinLnBrk="0">
        <a:lnSpc>
          <a:spcPct val="14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>
          <a:tab pos="330200" algn="l"/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24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2286000" marR="0" indent="-457200" algn="l" defTabSz="914400" rtl="0" latinLnBrk="0">
        <a:lnSpc>
          <a:spcPct val="14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>
          <a:tab pos="330200" algn="l"/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24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2286000" marR="0" indent="-457200" algn="l" defTabSz="914400" rtl="0" latinLnBrk="0">
        <a:lnSpc>
          <a:spcPct val="14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>
          <a:tab pos="330200" algn="l"/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b="0" baseline="0" cap="none" i="0" spc="0" strike="noStrike" sz="24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lnk.no/tag/nynorskkurs-for-laerarar/" TargetMode="Externa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lnk.no/nyhende/malbruksplanar/" TargetMode="Externa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nynorsksenteret.no/blogg/fa-kontroll-pa-sprakinnstillingane" TargetMode="Externa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///ppt/slides/framtida.no" TargetMode="External"/><Relationship Id="rId3" Type="http://schemas.openxmlformats.org/officeDocument/2006/relationships/hyperlink" Target="///ppt/slides/magasinett.no" TargetMode="External"/><Relationship Id="rId4" Type="http://schemas.openxmlformats.org/officeDocument/2006/relationships/hyperlink" Target="///ppt/slides/framtidajunior.no" TargetMode="External"/><Relationship Id="rId5" Type="http://schemas.openxmlformats.org/officeDocument/2006/relationships/hyperlink" Target="///ppt/slides/pirion.no" TargetMode="External"/><Relationship Id="rId6" Type="http://schemas.openxmlformats.org/officeDocument/2006/relationships/hyperlink" Target="https://framtida.no/tag/laerarrommet" TargetMode="External"/><Relationship Id="rId7" Type="http://schemas.openxmlformats.org/officeDocument/2006/relationships/hyperlink" Target="https://framtidajunior.no/lesedigg-heim/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hyperlink" Target="https://framtidajunior.no/" TargetMode="External"/><Relationship Id="rId5" Type="http://schemas.openxmlformats.org/officeDocument/2006/relationships/image" Target="../media/image4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framtida.no/" TargetMode="External"/><Relationship Id="rId3" Type="http://schemas.openxmlformats.org/officeDocument/2006/relationships/hyperlink" Target="http://framtidajunior.no/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hyperlink" Target="https://pirion.no/" TargetMode="Externa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756"/>
          <a:stretch>
            <a:fillRect/>
          </a:stretch>
        </p:blipFill>
        <p:spPr>
          <a:xfrm>
            <a:off x="0" y="-439744"/>
            <a:ext cx="9144001" cy="5175813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1 Undertittel"/>
          <p:cNvSpPr txBox="1"/>
          <p:nvPr>
            <p:ph type="body" sz="quarter" idx="4294967295"/>
          </p:nvPr>
        </p:nvSpPr>
        <p:spPr>
          <a:xfrm>
            <a:off x="619409" y="4841875"/>
            <a:ext cx="7905182" cy="112938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100000"/>
              </a:lnSpc>
              <a:defRPr b="1" sz="48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Nynorskkommunane - LNK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kjermbilde 2025-09-12 kl. 12.37.43.png" descr="Skjermbilde 2025-09-12 kl. 12.37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3591"/>
            <a:ext cx="9144000" cy="6615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lnk.no/tag/nynorskkurs-for-laerarar/"/>
          <p:cNvSpPr txBox="1"/>
          <p:nvPr/>
        </p:nvSpPr>
        <p:spPr>
          <a:xfrm>
            <a:off x="2038796" y="5170610"/>
            <a:ext cx="503651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1733930">
              <a:defRPr sz="2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hlinkClick r:id="rId2" invalidUrl="" action="" tgtFrame="" tooltip="" history="1" highlightClick="0" endSnd="0"/>
              </a:rPr>
              <a:t>lnk.no/tag/nynorskkurs-for-laerarar/</a:t>
            </a:r>
            <a:r>
              <a:rPr u="none">
                <a:solidFill>
                  <a:srgbClr val="5E5E5E"/>
                </a:solidFill>
                <a:uFillTx/>
              </a:rPr>
              <a:t> </a:t>
            </a:r>
          </a:p>
        </p:txBody>
      </p:sp>
      <p:pic>
        <p:nvPicPr>
          <p:cNvPr id="136" name="innlimt film.png" descr="innlimt fil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017" y="739488"/>
            <a:ext cx="6345631" cy="4881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nnlimt film.png" descr="innlimt fil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38552" y="5576736"/>
            <a:ext cx="890165" cy="89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Skjermbilde 2025-10-15 kl. 13.11.41.png" descr="Skjermbilde 2025-10-15 kl. 13.11.4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23150" y="-1703308"/>
            <a:ext cx="1926726" cy="3522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Skjermbilde 2025-10-15 kl. 13.12.04.png" descr="Skjermbilde 2025-10-15 kl. 13.12.0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23150" y="1806939"/>
            <a:ext cx="1926726" cy="3530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Skjermbilde 2025-10-15 kl. 13.12.18.png" descr="Skjermbilde 2025-10-15 kl. 13.12.1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36084" y="5347371"/>
            <a:ext cx="1681892" cy="2901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1 Rektangel"/>
          <p:cNvSpPr txBox="1"/>
          <p:nvPr/>
        </p:nvSpPr>
        <p:spPr>
          <a:xfrm>
            <a:off x="1233344" y="1332049"/>
            <a:ext cx="7181368" cy="4464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00526" indent="-200526"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Ein språkbruksplan i kommunen kan vera ein god reiskap til å skapa engasjement og haldningar til korleis me brukar språket. </a:t>
            </a:r>
          </a:p>
          <a:p>
            <a:pPr marL="200526" indent="-200526"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</a:p>
          <a:p>
            <a:pPr marL="200526" indent="-200526"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Ein politisk plan for språkpolitikken i kommunen.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</a:p>
          <a:p>
            <a:pPr marL="200526" indent="-200526"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Malen bør drøftast internt, til dømes i eigne arbeidsgrupper, og tilpassast dei konkrete tilhøva i kommunen før han blir lagt fram til endeleg behandling.</a:t>
            </a:r>
          </a:p>
          <a:p>
            <a:pPr marL="200526" indent="-200526"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</a:p>
          <a:p>
            <a:pPr marL="200526" indent="-200526"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Når planen er vedteken må han gjerast kjent for alle tilsette. Han bør plasserast i personalhandboka, og delast ut til alle nytilsette. Det er viktig at leiarar og tilsette kjenner eigarskap til språkbruksplanen i kommunen.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  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lnk.no/nyhende/malbruksplanar/</a:t>
            </a:r>
            <a:r>
              <a:t> </a:t>
            </a:r>
          </a:p>
        </p:txBody>
      </p:sp>
      <p:sp>
        <p:nvSpPr>
          <p:cNvPr id="143" name="2 Rektangel"/>
          <p:cNvSpPr txBox="1"/>
          <p:nvPr/>
        </p:nvSpPr>
        <p:spPr>
          <a:xfrm>
            <a:off x="1233343" y="692694"/>
            <a:ext cx="7170471" cy="444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Språkbruksplan – skap engasjement for språket!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1 Rektangel"/>
          <p:cNvSpPr txBox="1"/>
          <p:nvPr/>
        </p:nvSpPr>
        <p:spPr>
          <a:xfrm>
            <a:off x="1233344" y="1332049"/>
            <a:ext cx="7181368" cy="3482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00524" indent="-200524">
              <a:lnSpc>
                <a:spcPct val="150000"/>
              </a:lnSpc>
              <a:buSzPct val="100000"/>
              <a:buChar char="•"/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t>Klarspråk</a:t>
            </a:r>
          </a:p>
          <a:p>
            <a:pPr marL="200524" indent="-200524">
              <a:lnSpc>
                <a:spcPct val="150000"/>
              </a:lnSpc>
              <a:buSzPct val="100000"/>
              <a:buChar char="•"/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t>Rettskriving (med eigne retningslinjer for språkbruk)</a:t>
            </a:r>
          </a:p>
          <a:p>
            <a:pPr marL="200524" indent="-200524">
              <a:lnSpc>
                <a:spcPct val="150000"/>
              </a:lnSpc>
              <a:buSzPct val="100000"/>
              <a:buChar char="•"/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t>Administrasjon</a:t>
            </a:r>
          </a:p>
          <a:p>
            <a:pPr marL="200524" indent="-200524">
              <a:lnSpc>
                <a:spcPct val="150000"/>
              </a:lnSpc>
              <a:buSzPct val="100000"/>
              <a:buChar char="•"/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t>Barnehage, skule og vaksenopplæring</a:t>
            </a:r>
          </a:p>
          <a:p>
            <a:pPr marL="200524" indent="-200524">
              <a:lnSpc>
                <a:spcPct val="150000"/>
              </a:lnSpc>
              <a:buSzPct val="100000"/>
              <a:buChar char="•"/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t>Programvare og språkteknologi</a:t>
            </a:r>
          </a:p>
          <a:p>
            <a:pPr marL="200524" indent="-200524">
              <a:lnSpc>
                <a:spcPct val="150000"/>
              </a:lnSpc>
              <a:buSzPct val="100000"/>
              <a:buChar char="•"/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t>Næringsliv og organisasjonsliv</a:t>
            </a:r>
          </a:p>
          <a:p>
            <a:pPr marL="200524" indent="-200524">
              <a:lnSpc>
                <a:spcPct val="150000"/>
              </a:lnSpc>
              <a:buSzPct val="100000"/>
              <a:buChar char="•"/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t>Dialekt og stadnamn</a:t>
            </a:r>
          </a:p>
        </p:txBody>
      </p:sp>
      <p:sp>
        <p:nvSpPr>
          <p:cNvPr id="146" name="2 Rektangel"/>
          <p:cNvSpPr txBox="1"/>
          <p:nvPr/>
        </p:nvSpPr>
        <p:spPr>
          <a:xfrm>
            <a:off x="1233340" y="692694"/>
            <a:ext cx="6461920" cy="539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35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Mål for språkbruken i kommunen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Barnehagar, skular og vaksenopplæringa…"/>
          <p:cNvSpPr txBox="1"/>
          <p:nvPr/>
        </p:nvSpPr>
        <p:spPr>
          <a:xfrm>
            <a:off x="1498361" y="647504"/>
            <a:ext cx="7056357" cy="5490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lnSpc>
                <a:spcPct val="115000"/>
              </a:lnSpc>
              <a:defRPr b="1" sz="230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Barnehagar, skular og vaksenopplæringa</a:t>
            </a:r>
            <a:r>
              <a:rPr b="0"/>
              <a:t> </a:t>
            </a:r>
          </a:p>
          <a:p>
            <a:pPr marL="685800" indent="-228600" defTabSz="457200">
              <a:lnSpc>
                <a:spcPct val="115000"/>
              </a:lnSpc>
              <a:spcBef>
                <a:spcPts val="1200"/>
              </a:spcBef>
              <a:buSzPct val="100000"/>
              <a:buChar char="●"/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Alle skriveprogram, digitale læremiddel og anna skriftleg tilfang som blir nytta i skulane eller barnehagane, skal vera tilgjengeleg på nynorsk. </a:t>
            </a:r>
            <a:endParaRPr i="1"/>
          </a:p>
          <a:p>
            <a:pPr marL="685800" indent="-228600" defTabSz="457200">
              <a:lnSpc>
                <a:spcPct val="115000"/>
              </a:lnSpc>
              <a:buSzPct val="100000"/>
              <a:buChar char="●"/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Skulane skal ha gode rutinar for at språkinnstillingane på elevmaskinene er på nynorsk, og er kjende med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rettleiaren</a:t>
            </a:r>
            <a:r>
              <a:t> til Nynorsksenteret. </a:t>
            </a:r>
            <a:endParaRPr i="1"/>
          </a:p>
          <a:p>
            <a:pPr marL="685800" indent="-228600" defTabSz="457200">
              <a:lnSpc>
                <a:spcPct val="115000"/>
              </a:lnSpc>
              <a:buSzPct val="100000"/>
              <a:buChar char="●"/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Alle barn i barnehagane i X kommune skal lesast for på nynorsk kvar dag.</a:t>
            </a:r>
            <a:endParaRPr i="1"/>
          </a:p>
          <a:p>
            <a:pPr marL="685800" indent="-228600" defTabSz="457200">
              <a:lnSpc>
                <a:spcPct val="115000"/>
              </a:lnSpc>
              <a:buSzPct val="100000"/>
              <a:buChar char="●"/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Alle barnehagane i kommunen skal ha eit godt utval av nynorsk litteratur. </a:t>
            </a:r>
            <a:endParaRPr i="1"/>
          </a:p>
          <a:p>
            <a:pPr marL="685800" indent="-228600" defTabSz="457200">
              <a:lnSpc>
                <a:spcPct val="115000"/>
              </a:lnSpc>
              <a:buSzPct val="100000"/>
              <a:buChar char="●"/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Nynorsk og dialekt må nyttast i størst mogleg utstrekning i songar, rim, regler og leikar i barnehage og skular. </a:t>
            </a:r>
            <a:endParaRPr i="1"/>
          </a:p>
          <a:p>
            <a:pPr marL="685800" indent="-228600" defTabSz="457200">
              <a:lnSpc>
                <a:spcPct val="115000"/>
              </a:lnSpc>
              <a:buSzPct val="100000"/>
              <a:buChar char="●"/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Det skal utarbeidast ein skulebibliotekplan for grunnskulane i tillegg til språkplanar for barnehagane og grunnskulane som har som mål å gjera barn, unge og vaksne til trygge og medvitne nynorskbrukarar, gjennom gode nynorske språkmiljø. </a:t>
            </a:r>
            <a:endParaRPr i="1"/>
          </a:p>
          <a:p>
            <a:pPr marL="685800" indent="-228600" defTabSz="457200">
              <a:lnSpc>
                <a:spcPct val="115000"/>
              </a:lnSpc>
              <a:buSzPct val="100000"/>
              <a:buChar char="●"/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Planen for overgang mellom barnehage og skule og samarbeid med foreldra skal sikra at barn i barnehagen får ta del i aktivitetar der dei får oppleva nynorske tekstar, til dømes gjennom høgtlesing, songar, rim og regler. </a:t>
            </a:r>
          </a:p>
          <a:p>
            <a:pPr marL="685800" indent="-228600" defTabSz="457200">
              <a:lnSpc>
                <a:spcPct val="115000"/>
              </a:lnSpc>
              <a:buSzPct val="100000"/>
              <a:buChar char="●"/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Elevane skal få opplæring på nynorsk av lærarar som har god kompetanse i nynorsk. Alle oppslag, skriv og anna i barnehagane og skulane skal vera på nynorsk. </a:t>
            </a:r>
          </a:p>
          <a:p>
            <a:pPr marL="685800" indent="-228600" defTabSz="457200">
              <a:lnSpc>
                <a:spcPct val="115000"/>
              </a:lnSpc>
              <a:buSzPct val="100000"/>
              <a:buChar char="●"/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Mykje av grunnlaget for dialekta til barna blir lagt i barnehagane og skulane. Det er derfor viktig at dei tilsette på desse stadene er ekstra medvitne om dialektene i området.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1 Rektangel"/>
          <p:cNvSpPr txBox="1"/>
          <p:nvPr/>
        </p:nvSpPr>
        <p:spPr>
          <a:xfrm>
            <a:off x="2331716" y="1715591"/>
            <a:ext cx="5578944" cy="3520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LNK driv:</a:t>
            </a:r>
          </a:p>
          <a:p>
            <a:pPr>
              <a:defRPr b="1" sz="2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hlinkClick r:id="rId2" invalidUrl="" action="" tgtFrame="" tooltip="" history="1" highlightClick="0" endSnd="0"/>
              </a:rPr>
              <a:t>Framtida.no</a:t>
            </a:r>
            <a:r>
              <a:rPr>
                <a:hlinkClick r:id="rId2" invalidUrl="" action="" tgtFrame="" tooltip="" history="1" highlightClick="0" endSnd="0"/>
              </a:rPr>
              <a:t> </a:t>
            </a:r>
            <a:r>
              <a:rPr u="none">
                <a:solidFill>
                  <a:srgbClr val="000000"/>
                </a:solidFill>
                <a:uFillTx/>
              </a:rPr>
              <a:t>(2010)</a:t>
            </a:r>
          </a:p>
          <a:p>
            <a:pPr>
              <a:defRPr b="1" sz="2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hlinkClick r:id="rId3" invalidUrl="" action="" tgtFrame="" tooltip="" history="1" highlightClick="0" endSnd="0"/>
              </a:rPr>
              <a:t>Magasinett</a:t>
            </a:r>
            <a:r>
              <a:rPr u="none">
                <a:solidFill>
                  <a:srgbClr val="000000"/>
                </a:solidFill>
                <a:uFillTx/>
              </a:rPr>
              <a:t> (1996)</a:t>
            </a:r>
          </a:p>
          <a:p>
            <a:pPr>
              <a:defRPr b="1" sz="2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hlinkClick r:id="rId4" invalidUrl="" action="" tgtFrame="" tooltip="" history="1" highlightClick="0" endSnd="0"/>
              </a:rPr>
              <a:t>Framtidajunior.no</a:t>
            </a:r>
            <a:r>
              <a:rPr>
                <a:hlinkClick r:id="rId4" invalidUrl="" action="" tgtFrame="" tooltip="" history="1" highlightClick="0" endSnd="0"/>
              </a:rPr>
              <a:t> </a:t>
            </a:r>
            <a:r>
              <a:rPr u="none">
                <a:solidFill>
                  <a:srgbClr val="000000"/>
                </a:solidFill>
                <a:uFillTx/>
              </a:rPr>
              <a:t>(2017)</a:t>
            </a:r>
          </a:p>
          <a:p>
            <a:pPr>
              <a:defRPr b="1"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Framtida Junior – papiravis for barn (2017)</a:t>
            </a:r>
          </a:p>
          <a:p>
            <a:pPr>
              <a:defRPr b="1" sz="2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hlinkClick r:id="rId5" invalidUrl="" action="" tgtFrame="" tooltip="" history="1" highlightClick="0" endSnd="0"/>
              </a:rPr>
              <a:t>Pirion</a:t>
            </a:r>
            <a:r>
              <a:rPr u="none">
                <a:solidFill>
                  <a:srgbClr val="000000"/>
                </a:solidFill>
                <a:uFillTx/>
              </a:rPr>
              <a:t> (2001)</a:t>
            </a:r>
          </a:p>
          <a:p>
            <a:pPr>
              <a:defRPr b="1" sz="2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hlinkClick r:id="rId6" invalidUrl="" action="" tgtFrame="" tooltip="" history="1" highlightClick="0" endSnd="0"/>
              </a:rPr>
              <a:t>Lærarrommet</a:t>
            </a:r>
            <a:r>
              <a:rPr u="none">
                <a:solidFill>
                  <a:srgbClr val="000000"/>
                </a:solidFill>
                <a:uFillTx/>
              </a:rPr>
              <a:t> (2012)</a:t>
            </a:r>
          </a:p>
          <a:p>
            <a:pPr>
              <a:defRPr b="1" sz="2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hlinkClick r:id="rId7" invalidUrl="" action="" tgtFrame="" tooltip="" history="1" highlightClick="0" endSnd="0"/>
              </a:rPr>
              <a:t>Lesedigg</a:t>
            </a:r>
            <a:r>
              <a:rPr u="none">
                <a:solidFill>
                  <a:srgbClr val="000000"/>
                </a:solidFill>
                <a:uFillTx/>
              </a:rPr>
              <a:t> (2022)</a:t>
            </a:r>
          </a:p>
        </p:txBody>
      </p:sp>
      <p:sp>
        <p:nvSpPr>
          <p:cNvPr id="151" name="2 Rektangel"/>
          <p:cNvSpPr txBox="1"/>
          <p:nvPr/>
        </p:nvSpPr>
        <p:spPr>
          <a:xfrm>
            <a:off x="1089323" y="908720"/>
            <a:ext cx="5972356" cy="653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4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Nynorsk for barn og unge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4 Rektangel"/>
          <p:cNvSpPr/>
          <p:nvPr/>
        </p:nvSpPr>
        <p:spPr>
          <a:xfrm>
            <a:off x="262548" y="3810911"/>
            <a:ext cx="4186940" cy="13715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 b="1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• LNK + ABC Startsiden</a:t>
            </a:r>
          </a:p>
          <a:p>
            <a:pPr>
              <a:lnSpc>
                <a:spcPct val="80000"/>
              </a:lnSpc>
              <a:defRPr b="1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• Samarbeid med 20 aviser</a:t>
            </a:r>
          </a:p>
          <a:p>
            <a:pPr>
              <a:lnSpc>
                <a:spcPct val="80000"/>
              </a:lnSpc>
              <a:defRPr b="1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• 60-120.000 brukarar i månaden</a:t>
            </a:r>
          </a:p>
          <a:p>
            <a:pPr>
              <a:lnSpc>
                <a:spcPct val="80000"/>
              </a:lnSpc>
              <a:defRPr b="1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• Set dagsorden i fleire saker</a:t>
            </a:r>
          </a:p>
          <a:p>
            <a:pPr>
              <a:lnSpc>
                <a:spcPct val="80000"/>
              </a:lnSpc>
              <a:defRPr b="1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• Har vunne fleire prisar</a:t>
            </a:r>
          </a:p>
        </p:txBody>
      </p:sp>
      <p:sp>
        <p:nvSpPr>
          <p:cNvPr id="154" name="7 Rektangel"/>
          <p:cNvSpPr/>
          <p:nvPr/>
        </p:nvSpPr>
        <p:spPr>
          <a:xfrm>
            <a:off x="-532873" y="1734953"/>
            <a:ext cx="4667172" cy="76390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lnSpc>
                <a:spcPct val="80000"/>
              </a:lnSpc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«Den viktigaste tilveksten i nynorsk nettjournalistikk etter 2000»</a:t>
            </a:r>
          </a:p>
          <a:p>
            <a:pPr algn="r">
              <a:lnSpc>
                <a:spcPct val="80000"/>
              </a:lnSpc>
              <a:defRPr b="1" i="1"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Språkfakta 2020</a:t>
            </a:r>
          </a:p>
        </p:txBody>
      </p:sp>
      <p:pic>
        <p:nvPicPr>
          <p:cNvPr id="155" name="innlimt film.png" descr="innlimt 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4956" y="972114"/>
            <a:ext cx="5016337" cy="5759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Bilde 1" descr="Bild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5030" y="0"/>
            <a:ext cx="4608970" cy="5301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Bilde 2" descr="Bild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5030" y="5301207"/>
            <a:ext cx="4608970" cy="166422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Rektangel 4"/>
          <p:cNvSpPr txBox="1"/>
          <p:nvPr/>
        </p:nvSpPr>
        <p:spPr>
          <a:xfrm>
            <a:off x="1165399" y="2586233"/>
            <a:ext cx="3283138" cy="3317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hlinkClick r:id="rId4" invalidUrl="" action="" tgtFrame="" tooltip="" history="1" highlightClick="0" endSnd="0"/>
              </a:rPr>
              <a:t>Framtida</a:t>
            </a:r>
            <a:r>
              <a:rPr>
                <a:hlinkClick r:id="rId4" invalidUrl="" action="" tgtFrame="" tooltip="" history="1" highlightClick="0" endSnd="0"/>
              </a:rPr>
              <a:t> Junior</a:t>
            </a:r>
            <a:endParaRPr>
              <a:solidFill>
                <a:srgbClr val="C00000"/>
              </a:solidFill>
            </a:endParaRPr>
          </a:p>
          <a:p>
            <a:pPr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• Nynorsk nettstad og </a:t>
            </a:r>
          </a:p>
          <a:p>
            <a:pPr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    papiravis for barn 7-13 år</a:t>
            </a:r>
          </a:p>
          <a:p>
            <a:pPr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• 10-20.000 brukarar i  </a:t>
            </a:r>
          </a:p>
          <a:p>
            <a:pPr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    månaden</a:t>
            </a:r>
          </a:p>
          <a:p>
            <a:pPr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• Årets nynorskbrukar 2023</a:t>
            </a:r>
          </a:p>
          <a:p>
            <a:pPr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• Tips til bruk i undervising: Framtidajunior.no/laerarar</a:t>
            </a:r>
          </a:p>
        </p:txBody>
      </p:sp>
      <p:pic>
        <p:nvPicPr>
          <p:cNvPr id="160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87757" y="-704353"/>
            <a:ext cx="4720172" cy="3146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ktangel 1"/>
          <p:cNvSpPr txBox="1"/>
          <p:nvPr/>
        </p:nvSpPr>
        <p:spPr>
          <a:xfrm>
            <a:off x="2358595" y="2636909"/>
            <a:ext cx="4903990" cy="316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«de to barne- og ungdomssatsingene til Landssamanslutninga av nynorskkommunar (LNK) er to svært vellykkede og viktige tiltak. Både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 framtida.no</a:t>
            </a:r>
            <a:r>
              <a:t> og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 framtidajunior.no</a:t>
            </a:r>
            <a:r>
              <a:t> leverer journalistikk som barn og ungdom ikke får tilgang til på nynorsk ellers.» </a:t>
            </a:r>
          </a:p>
          <a:p>
            <a:pPr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>
              <a:defRPr b="1" i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Statsbudsjettet 2019: merknad frå eit stort fleirtal i Kulturkomiteen på Stortinget i desember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Lesedigg skal hjelpa barn å finna kjekke bøker å lesa"/>
          <p:cNvSpPr txBox="1"/>
          <p:nvPr/>
        </p:nvSpPr>
        <p:spPr>
          <a:xfrm>
            <a:off x="292443" y="2117238"/>
            <a:ext cx="1529558" cy="148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Lesedigg skal hjelpa barn å finna kjekke bøker å lesa</a:t>
            </a:r>
          </a:p>
        </p:txBody>
      </p:sp>
      <p:pic>
        <p:nvPicPr>
          <p:cNvPr id="16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6377" y="-3"/>
            <a:ext cx="7210664" cy="6858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ssholder for innhold 2"/>
          <p:cNvSpPr txBox="1"/>
          <p:nvPr/>
        </p:nvSpPr>
        <p:spPr>
          <a:xfrm>
            <a:off x="2513382" y="1885950"/>
            <a:ext cx="6076902" cy="3975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0578" indent="-220578">
              <a:lnSpc>
                <a:spcPct val="140000"/>
              </a:lnSpc>
              <a:spcBef>
                <a:spcPts val="500"/>
              </a:spcBef>
              <a:buSzPct val="100000"/>
              <a:buChar char="•"/>
              <a:tabLst>
                <a:tab pos="3302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22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Kva er Landssamanslutninga av nynorskkommunar (LNK)?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0578" indent="-220578">
              <a:lnSpc>
                <a:spcPct val="140000"/>
              </a:lnSpc>
              <a:spcBef>
                <a:spcPts val="500"/>
              </a:spcBef>
              <a:buSzPct val="100000"/>
              <a:buChar char="•"/>
              <a:tabLst>
                <a:tab pos="3302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22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Kva arbeider LNK med?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0578" indent="-220578">
              <a:lnSpc>
                <a:spcPct val="140000"/>
              </a:lnSpc>
              <a:spcBef>
                <a:spcPts val="500"/>
              </a:spcBef>
              <a:buSzPct val="100000"/>
              <a:buChar char="•"/>
              <a:tabLst>
                <a:tab pos="3302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22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Korleis arbeider LNK?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0578" indent="-220578">
              <a:lnSpc>
                <a:spcPct val="140000"/>
              </a:lnSpc>
              <a:spcBef>
                <a:spcPts val="500"/>
              </a:spcBef>
              <a:buSzPct val="100000"/>
              <a:buChar char="•"/>
              <a:tabLst>
                <a:tab pos="3302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22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LNK – kva rolle skal organisasjonen ha/ta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0578" indent="-220578">
              <a:lnSpc>
                <a:spcPct val="140000"/>
              </a:lnSpc>
              <a:spcBef>
                <a:spcPts val="500"/>
              </a:spcBef>
              <a:buSzPct val="100000"/>
              <a:buChar char="•"/>
              <a:tabLst>
                <a:tab pos="3302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22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LNK – ein interesseorganisasjon for kommunar som brukar nynorsk</a:t>
            </a:r>
          </a:p>
          <a:p>
            <a:pPr marL="220578" indent="-220578">
              <a:lnSpc>
                <a:spcPct val="140000"/>
              </a:lnSpc>
              <a:spcBef>
                <a:spcPts val="500"/>
              </a:spcBef>
              <a:buSzPct val="100000"/>
              <a:buChar char="•"/>
              <a:tabLst>
                <a:tab pos="3302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22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Aktuelle tilbod frå LNK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Bilde 3" descr="Bild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0072" y="4824"/>
            <a:ext cx="5479866" cy="6858008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Rektangel 4"/>
          <p:cNvSpPr txBox="1"/>
          <p:nvPr/>
        </p:nvSpPr>
        <p:spPr>
          <a:xfrm>
            <a:off x="2331716" y="2274839"/>
            <a:ext cx="2770628" cy="2873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3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3" invalidUrl="" action="" tgtFrame="" tooltip="" history="1" highlightClick="0" endSnd="0"/>
              </a:rPr>
              <a:t>Pirion</a:t>
            </a:r>
            <a:endParaRPr>
              <a:solidFill>
                <a:srgbClr val="C00000"/>
              </a:solidFill>
            </a:endParaR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• Kulturavisa for alle vaksne</a:t>
            </a:r>
            <a:br/>
            <a:r>
              <a:t>som jobbar med barn i barnehage og småskule</a:t>
            </a:r>
            <a:br/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• Arrangerer Pirionkurs for språkstimulering og litteraturformidling for barnehagar og skular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933" y="5181460"/>
            <a:ext cx="3798833" cy="206122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1 Rektangel"/>
          <p:cNvSpPr txBox="1"/>
          <p:nvPr/>
        </p:nvSpPr>
        <p:spPr>
          <a:xfrm>
            <a:off x="1346704" y="3336704"/>
            <a:ext cx="7646680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00526" indent="-200526">
              <a:buSzPct val="100000"/>
              <a:buChar char="•"/>
              <a:defRPr b="1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Debattkurs</a:t>
            </a:r>
          </a:p>
          <a:p>
            <a:pPr marL="200526" indent="-200526">
              <a:buSzPct val="100000"/>
              <a:buChar char="•"/>
              <a:defRPr b="1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Skrivekurs</a:t>
            </a:r>
          </a:p>
          <a:p>
            <a:pPr marL="200526" indent="-200526">
              <a:buSzPct val="100000"/>
              <a:buChar char="•"/>
              <a:defRPr b="1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Journalistkurs</a:t>
            </a:r>
          </a:p>
          <a:p>
            <a:pPr marL="200526" indent="-200526">
              <a:buSzPct val="100000"/>
              <a:buChar char="•"/>
              <a:defRPr b="1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Miljøjournalistkurs</a:t>
            </a:r>
          </a:p>
          <a:p>
            <a:pPr marL="200526" indent="-200526">
              <a:buSzPct val="100000"/>
              <a:buChar char="•"/>
              <a:defRPr b="1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Nasjonal avisveke</a:t>
            </a:r>
          </a:p>
        </p:txBody>
      </p:sp>
      <p:sp>
        <p:nvSpPr>
          <p:cNvPr id="172" name="2 TekstSylinder"/>
          <p:cNvSpPr txBox="1"/>
          <p:nvPr/>
        </p:nvSpPr>
        <p:spPr>
          <a:xfrm>
            <a:off x="447708" y="2074041"/>
            <a:ext cx="5813219" cy="1310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7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Kurs for skular, </a:t>
            </a:r>
            <a:br/>
            <a:r>
              <a:t>bibliotek og </a:t>
            </a:r>
            <a:br/>
            <a:r>
              <a:t>ungdomsråd</a:t>
            </a:r>
          </a:p>
        </p:txBody>
      </p:sp>
      <p:pic>
        <p:nvPicPr>
          <p:cNvPr id="173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9394" y="3570470"/>
            <a:ext cx="4906146" cy="3270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9350" y="2128"/>
            <a:ext cx="2606196" cy="1817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55503" y="-47776"/>
            <a:ext cx="5185889" cy="3456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1 Tittel"/>
          <p:cNvSpPr txBox="1"/>
          <p:nvPr>
            <p:ph type="title"/>
          </p:nvPr>
        </p:nvSpPr>
        <p:spPr>
          <a:xfrm>
            <a:off x="685798" y="609119"/>
            <a:ext cx="7770960" cy="1141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Nynorsk for fleirspråklege</a:t>
            </a:r>
          </a:p>
        </p:txBody>
      </p:sp>
      <p:sp>
        <p:nvSpPr>
          <p:cNvPr id="178" name="2 Rektangel"/>
          <p:cNvSpPr txBox="1"/>
          <p:nvPr/>
        </p:nvSpPr>
        <p:spPr>
          <a:xfrm>
            <a:off x="1900381" y="1653856"/>
            <a:ext cx="5548743" cy="457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1" marL="621631" indent="-240631">
              <a:lnSpc>
                <a:spcPct val="140000"/>
              </a:lnSpc>
              <a:spcBef>
                <a:spcPts val="500"/>
              </a:spcBef>
              <a:buSzPct val="100000"/>
              <a:buChar char="•"/>
              <a:tabLst>
                <a:tab pos="3302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Læremiddel på nynorsk for alle nivå</a:t>
            </a:r>
          </a:p>
          <a:p>
            <a:pPr lvl="1" marL="621631" indent="-240631">
              <a:lnSpc>
                <a:spcPct val="140000"/>
              </a:lnSpc>
              <a:spcBef>
                <a:spcPts val="500"/>
              </a:spcBef>
              <a:buSzPct val="100000"/>
              <a:buChar char="•"/>
              <a:tabLst>
                <a:tab pos="3302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Opplæring på nynorsk gjev foreldre høve til å hjelpa barn som lærer nynorsk i skulen</a:t>
            </a:r>
          </a:p>
          <a:p>
            <a:pPr lvl="1" marL="621631" indent="-240631">
              <a:lnSpc>
                <a:spcPct val="140000"/>
              </a:lnSpc>
              <a:spcBef>
                <a:spcPts val="500"/>
              </a:spcBef>
              <a:buSzPct val="100000"/>
              <a:buChar char="•"/>
              <a:tabLst>
                <a:tab pos="3302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Av dei som lærer nynorsk og dialekt er det fleire i jobb etter norskopplæringa.</a:t>
            </a:r>
          </a:p>
          <a:p>
            <a:pPr lvl="1" marL="621631" indent="-240631">
              <a:lnSpc>
                <a:spcPct val="140000"/>
              </a:lnSpc>
              <a:spcBef>
                <a:spcPts val="500"/>
              </a:spcBef>
              <a:buSzPct val="100000"/>
              <a:buChar char="•"/>
              <a:tabLst>
                <a:tab pos="3302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Men det er likevel behov for fleire nynorske læremiddel og ressursar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1 Rektangel"/>
          <p:cNvSpPr txBox="1"/>
          <p:nvPr/>
        </p:nvSpPr>
        <p:spPr>
          <a:xfrm>
            <a:off x="1305348" y="908720"/>
            <a:ext cx="4431588" cy="52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Kontakt med medlemene:</a:t>
            </a:r>
          </a:p>
        </p:txBody>
      </p:sp>
      <p:sp>
        <p:nvSpPr>
          <p:cNvPr id="181" name="2 Rektangel"/>
          <p:cNvSpPr txBox="1"/>
          <p:nvPr/>
        </p:nvSpPr>
        <p:spPr>
          <a:xfrm>
            <a:off x="1305352" y="1628799"/>
            <a:ext cx="4480560" cy="330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19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Tilsette og politikarar får tilbod om rabattar på hotellovernatting på Bondeheimen i Oslo</a:t>
            </a:r>
          </a:p>
          <a:p>
            <a:pPr>
              <a:defRPr b="1" sz="19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>
              <a:defRPr b="1" sz="19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Tilbodet gjeld også i fritidssamanheng </a:t>
            </a:r>
          </a:p>
          <a:p>
            <a:pPr>
              <a:defRPr b="1" sz="19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>
              <a:defRPr b="1" sz="19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Det Norske Samlaget gjev </a:t>
            </a:r>
            <a:br/>
            <a:r>
              <a:t>LNK-rabatt: 12,5 % rabatt på nye bøker og 25 % rabatt på </a:t>
            </a:r>
            <a:br/>
            <a:r>
              <a:t>andre bøker! samlaget.no/LNK</a:t>
            </a:r>
          </a:p>
        </p:txBody>
      </p:sp>
      <p:pic>
        <p:nvPicPr>
          <p:cNvPr id="182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0232" y="1628799"/>
            <a:ext cx="1831982" cy="2708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1 Rektangel"/>
          <p:cNvSpPr txBox="1"/>
          <p:nvPr/>
        </p:nvSpPr>
        <p:spPr>
          <a:xfrm>
            <a:off x="1161332" y="980728"/>
            <a:ext cx="7987066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32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Samarbeid med resten av nynorskrørsla:</a:t>
            </a:r>
          </a:p>
        </p:txBody>
      </p:sp>
      <p:sp>
        <p:nvSpPr>
          <p:cNvPr id="185" name="2 Rektangel"/>
          <p:cNvSpPr txBox="1"/>
          <p:nvPr/>
        </p:nvSpPr>
        <p:spPr>
          <a:xfrm>
            <a:off x="2331720" y="1997836"/>
            <a:ext cx="4480560" cy="286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Nynorsk Forum: Samarbeidsforum for heile målrørsla. </a:t>
            </a:r>
          </a:p>
          <a:p>
            <a:pPr lvl="1" indent="457200">
              <a:defRPr b="1"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• Prosjektkoordinering</a:t>
            </a:r>
          </a:p>
          <a:p>
            <a:pPr lvl="1" indent="457200">
              <a:defRPr b="1"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• Informasjonsutveksling</a:t>
            </a:r>
          </a:p>
          <a:p>
            <a:pPr lvl="1" indent="457200">
              <a:defRPr b="1"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• Prioritering av felles mål og aktivitetar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1 Rektangel"/>
          <p:cNvSpPr txBox="1"/>
          <p:nvPr/>
        </p:nvSpPr>
        <p:spPr>
          <a:xfrm>
            <a:off x="1449364" y="836712"/>
            <a:ext cx="6368809" cy="52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Andre samarbeidspartnarar/prosjekt:</a:t>
            </a:r>
          </a:p>
        </p:txBody>
      </p:sp>
      <p:sp>
        <p:nvSpPr>
          <p:cNvPr id="188" name="2 Rektangel"/>
          <p:cNvSpPr txBox="1"/>
          <p:nvPr/>
        </p:nvSpPr>
        <p:spPr>
          <a:xfrm>
            <a:off x="2505443" y="1556788"/>
            <a:ext cx="5045174" cy="4617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KLP-Forsikring, samarbeidsavtale ut 2024</a:t>
            </a:r>
          </a:p>
          <a:p>
            <a:pPr>
              <a:lnSpc>
                <a:spcPct val="80000"/>
              </a:lnSpc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>
              <a:lnSpc>
                <a:spcPct val="80000"/>
              </a:lnSpc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Fagforbundet, avtale ut 2024</a:t>
            </a:r>
          </a:p>
          <a:p>
            <a:pPr>
              <a:lnSpc>
                <a:spcPct val="80000"/>
              </a:lnSpc>
              <a:buSzPct val="100000"/>
              <a:buFont typeface="Helvetica"/>
              <a:buChar char="z"/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>
              <a:lnSpc>
                <a:spcPct val="80000"/>
              </a:lnSpc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Hotell Bondeheimen, avtale ut 2025</a:t>
            </a:r>
          </a:p>
          <a:p>
            <a:pPr>
              <a:lnSpc>
                <a:spcPct val="80000"/>
              </a:lnSpc>
              <a:buSzPct val="100000"/>
              <a:buFont typeface="Helvetica"/>
              <a:buChar char="z"/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>
              <a:lnSpc>
                <a:spcPct val="80000"/>
              </a:lnSpc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ABC Startsiden – prosjekta Framtida.no, ABC Startsida og Framtidajunior.no</a:t>
            </a:r>
          </a:p>
          <a:p>
            <a:pPr>
              <a:lnSpc>
                <a:spcPct val="80000"/>
              </a:lnSpc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>
              <a:lnSpc>
                <a:spcPct val="80000"/>
              </a:lnSpc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Fem lokalaviser – Framtida Jr. (papiravis for barn) + samarbeid med 20 andre aviser</a:t>
            </a:r>
          </a:p>
          <a:p>
            <a:pPr>
              <a:lnSpc>
                <a:spcPct val="80000"/>
              </a:lnSpc>
              <a:buSzPct val="100000"/>
              <a:buFont typeface="Helvetica"/>
              <a:buChar char="z"/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>
              <a:lnSpc>
                <a:spcPct val="80000"/>
              </a:lnSpc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Medstiftar: Nynorsk kultursentrum (Ivar Aasen-tunet/Olav H. Hauge-senteret/Vinjesenteret)</a:t>
            </a:r>
          </a:p>
          <a:p>
            <a:pPr>
              <a:lnSpc>
                <a:spcPct val="80000"/>
              </a:lnSpc>
              <a:buSzPct val="100000"/>
              <a:buFont typeface="Helvetica"/>
              <a:buChar char="z"/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>
              <a:lnSpc>
                <a:spcPct val="80000"/>
              </a:lnSpc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Medstiftar Nynorsk avissenter (2015) i Førde (saman med avisa Firda og MBL)</a:t>
            </a:r>
          </a:p>
          <a:p>
            <a:pPr>
              <a:lnSpc>
                <a:spcPct val="80000"/>
              </a:lnSpc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>
              <a:lnSpc>
                <a:spcPct val="80000"/>
              </a:lnSpc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Medstiftar Nynorsk bedriftsforum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1 Rektangel"/>
          <p:cNvSpPr txBox="1"/>
          <p:nvPr/>
        </p:nvSpPr>
        <p:spPr>
          <a:xfrm>
            <a:off x="1233344" y="1332046"/>
            <a:ext cx="7181368" cy="4172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00526" indent="-200526"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Nytt nynorsk klarspråkkurs for tilsette?</a:t>
            </a:r>
          </a:p>
          <a:p>
            <a:pPr marL="200526" indent="-200526"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</a:p>
          <a:p>
            <a:pPr marL="200526" indent="-200526"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Nynorskkurs eller nynorsk inspirasjonsdag for alle lærarane?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</a:p>
          <a:p>
            <a:pPr marL="200526" indent="-200526"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Pirionkurs for barnehagetilsette og småskulen?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</a:p>
          <a:p>
            <a:pPr marL="200526" indent="-200526"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Skrive-, </a:t>
            </a:r>
            <a:r>
              <a:t>journalist- eller debattkurs på nokre av skulane?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• Språkbruksplan?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</a:p>
          <a:p>
            <a:pPr marL="200526" indent="-200526"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Bruka og spreia info om dei digitale tenestene til bruk i skulen?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</a:p>
          <a:p>
            <a:pPr marL="200526" indent="-200526"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Eller noko anna?</a:t>
            </a:r>
          </a:p>
        </p:txBody>
      </p:sp>
      <p:sp>
        <p:nvSpPr>
          <p:cNvPr id="191" name="2 Rektangel"/>
          <p:cNvSpPr txBox="1"/>
          <p:nvPr/>
        </p:nvSpPr>
        <p:spPr>
          <a:xfrm>
            <a:off x="1233344" y="692694"/>
            <a:ext cx="6148295" cy="444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Kan det vera aktuelt for kommunen din…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2 Rektangel"/>
          <p:cNvSpPr txBox="1"/>
          <p:nvPr/>
        </p:nvSpPr>
        <p:spPr>
          <a:xfrm>
            <a:off x="978398" y="1388291"/>
            <a:ext cx="3435742" cy="4343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Sara Hamre Sekkingstad,                                                              Alver kommune (leiar)</a:t>
            </a:r>
          </a:p>
          <a:p>
            <a:pPr>
              <a:lnSpc>
                <a:spcPct val="80000"/>
              </a:lnSpc>
              <a:buSzPct val="100000"/>
              <a:buFont typeface="Helvetica"/>
              <a:buChar char="z"/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Nils Johan Svalastog Garnes,</a:t>
            </a:r>
          </a:p>
          <a:p>
            <a:pPr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Vinje kommune (nestleiar)</a:t>
            </a:r>
          </a:p>
          <a:p>
            <a:pPr>
              <a:lnSpc>
                <a:spcPct val="80000"/>
              </a:lnSpc>
              <a:buSzPct val="100000"/>
              <a:buFont typeface="Helvetica"/>
              <a:buChar char="z"/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Anne Sølvi Vatne,</a:t>
            </a:r>
          </a:p>
          <a:p>
            <a:pPr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Ørsta kommune</a:t>
            </a:r>
          </a:p>
          <a:p>
            <a:pPr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 lvl="1"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Marie-Helene Hollevik Brandsdal,</a:t>
            </a:r>
          </a:p>
          <a:p>
            <a:pPr lvl="1"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Årdal kommune   </a:t>
            </a:r>
          </a:p>
          <a:p>
            <a:pPr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 lvl="1"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Øyvind Strømmen,</a:t>
            </a:r>
          </a:p>
          <a:p>
            <a:pPr lvl="1"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Vestland fylkeskommune	</a:t>
            </a:r>
          </a:p>
          <a:p>
            <a:pPr lvl="1"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 lvl="1"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Bjørg Torsteinsrud, (1. vara)</a:t>
            </a:r>
            <a:br/>
            <a:r>
              <a:t>Ål kommune</a:t>
            </a:r>
          </a:p>
          <a:p>
            <a:pPr lvl="1"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 lvl="1"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Kåre Martin Kleppe, (3. vara)</a:t>
            </a:r>
          </a:p>
          <a:p>
            <a:pPr lvl="1"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Tysnes kommune</a:t>
            </a:r>
          </a:p>
          <a:p>
            <a:pPr lvl="1"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 lvl="1"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Reidun Sandvik, (3. vara)</a:t>
            </a:r>
          </a:p>
          <a:p>
            <a:pPr lvl="1">
              <a:lnSpc>
                <a:spcPct val="80000"/>
              </a:lnSpc>
              <a:defRPr b="1" sz="1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Ryfylke IKS</a:t>
            </a:r>
          </a:p>
        </p:txBody>
      </p:sp>
      <p:sp>
        <p:nvSpPr>
          <p:cNvPr id="107" name="4 Rektangel"/>
          <p:cNvSpPr txBox="1"/>
          <p:nvPr/>
        </p:nvSpPr>
        <p:spPr>
          <a:xfrm>
            <a:off x="2961532" y="404665"/>
            <a:ext cx="4373063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2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LNK-styret 2025-2027</a:t>
            </a:r>
          </a:p>
        </p:txBody>
      </p:sp>
      <p:pic>
        <p:nvPicPr>
          <p:cNvPr id="10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2424" y="1331787"/>
            <a:ext cx="1822109" cy="1871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1 Rektangel"/>
          <p:cNvSpPr txBox="1"/>
          <p:nvPr/>
        </p:nvSpPr>
        <p:spPr>
          <a:xfrm>
            <a:off x="3465591" y="1916832"/>
            <a:ext cx="4805111" cy="313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5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Landssamanslutninga av nynorskkommunar (LNK) er ei samanslutning av kommunar, fylkeskommunar og interkommunale tiltak som har som føremål å fremja nynorsk språk og kultur i offentleg verksemd.</a:t>
            </a:r>
          </a:p>
        </p:txBody>
      </p:sp>
      <p:sp>
        <p:nvSpPr>
          <p:cNvPr id="111" name="2 Rektangel"/>
          <p:cNvSpPr txBox="1"/>
          <p:nvPr/>
        </p:nvSpPr>
        <p:spPr>
          <a:xfrm>
            <a:off x="1444006" y="1036653"/>
            <a:ext cx="3294019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40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Kva er LNK?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1 Rektangel"/>
          <p:cNvSpPr txBox="1"/>
          <p:nvPr/>
        </p:nvSpPr>
        <p:spPr>
          <a:xfrm>
            <a:off x="945307" y="692694"/>
            <a:ext cx="7358268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4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Kva er LNK? - prinsipprogram</a:t>
            </a:r>
          </a:p>
        </p:txBody>
      </p:sp>
      <p:sp>
        <p:nvSpPr>
          <p:cNvPr id="114" name="2 Rektangel"/>
          <p:cNvSpPr txBox="1"/>
          <p:nvPr/>
        </p:nvSpPr>
        <p:spPr>
          <a:xfrm>
            <a:off x="972632" y="1674672"/>
            <a:ext cx="4480560" cy="1005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• arbeider for at nynorsk skal vera eit </a:t>
            </a:r>
            <a:r>
              <a:rPr>
                <a:solidFill>
                  <a:srgbClr val="C00000"/>
                </a:solidFill>
              </a:rPr>
              <a:t>jamstilt og fullgodt bruksspråk </a:t>
            </a:r>
            <a:r>
              <a:t>innafor alle delar av det offentlege</a:t>
            </a:r>
          </a:p>
        </p:txBody>
      </p:sp>
      <p:sp>
        <p:nvSpPr>
          <p:cNvPr id="115" name="3 Rektangel"/>
          <p:cNvSpPr txBox="1"/>
          <p:nvPr/>
        </p:nvSpPr>
        <p:spPr>
          <a:xfrm>
            <a:off x="3706824" y="4278317"/>
            <a:ext cx="4805112" cy="1005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• leggja til rette for at medlemene kan vere </a:t>
            </a:r>
            <a:r>
              <a:rPr>
                <a:solidFill>
                  <a:srgbClr val="C00000"/>
                </a:solidFill>
              </a:rPr>
              <a:t>stolte og aktive</a:t>
            </a:r>
            <a:r>
              <a:t> nynorskbrukarar og medvitne i språkspørsmål</a:t>
            </a:r>
          </a:p>
        </p:txBody>
      </p:sp>
      <p:sp>
        <p:nvSpPr>
          <p:cNvPr id="116" name="• skal vera ein pådrivar i høve til sentrale styresmakter og andre kommunale samarbeidspartar"/>
          <p:cNvSpPr txBox="1"/>
          <p:nvPr/>
        </p:nvSpPr>
        <p:spPr>
          <a:xfrm>
            <a:off x="1850070" y="3031825"/>
            <a:ext cx="6431878" cy="1005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• skal vera ein </a:t>
            </a:r>
            <a:r>
              <a:rPr>
                <a:solidFill>
                  <a:srgbClr val="C00000"/>
                </a:solidFill>
              </a:rPr>
              <a:t>pådrivar</a:t>
            </a:r>
            <a:r>
              <a:t> i høve til sentrale styresmakter og andre kommunale samarbeidspartar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4050" y="15875"/>
            <a:ext cx="4679950" cy="6896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2 Rektangel"/>
          <p:cNvSpPr txBox="1"/>
          <p:nvPr/>
        </p:nvSpPr>
        <p:spPr>
          <a:xfrm>
            <a:off x="141340" y="3014977"/>
            <a:ext cx="4319605" cy="828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4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Det nynorske  kjerneområdet</a:t>
            </a:r>
            <a:br/>
            <a:r>
              <a:t>Nynorsk i grunnskulen 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2 Rektangel"/>
          <p:cNvSpPr txBox="1"/>
          <p:nvPr/>
        </p:nvSpPr>
        <p:spPr>
          <a:xfrm>
            <a:off x="742471" y="1288463"/>
            <a:ext cx="4978861" cy="157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4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LNK-kommunar 2025</a:t>
            </a:r>
          </a:p>
          <a:p>
            <a:pPr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85 kommunar</a:t>
            </a:r>
          </a:p>
          <a:p>
            <a:pPr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     3 fylkeskommunar</a:t>
            </a:r>
          </a:p>
          <a:p>
            <a:pPr>
              <a:defRPr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   18 regionråd/IKS</a:t>
            </a:r>
          </a:p>
        </p:txBody>
      </p:sp>
      <p:pic>
        <p:nvPicPr>
          <p:cNvPr id="12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24882" y="1327415"/>
            <a:ext cx="2989404" cy="3725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1 Rektangel"/>
          <p:cNvSpPr txBox="1"/>
          <p:nvPr/>
        </p:nvSpPr>
        <p:spPr>
          <a:xfrm>
            <a:off x="1291004" y="1700807"/>
            <a:ext cx="7584641" cy="3442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20841" indent="-320841">
              <a:lnSpc>
                <a:spcPct val="90000"/>
              </a:lnSpc>
              <a:buSzPct val="100000"/>
              <a:buAutoNum type="arabicPeriod" startAt="1"/>
              <a:defRPr b="1"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Styrka nynorsk blant barn og unge. </a:t>
            </a:r>
          </a:p>
          <a:p>
            <a:pPr>
              <a:lnSpc>
                <a:spcPct val="90000"/>
              </a:lnSpc>
              <a:defRPr b="1"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 marL="320841" indent="-320841">
              <a:lnSpc>
                <a:spcPct val="90000"/>
              </a:lnSpc>
              <a:buSzPct val="100000"/>
              <a:buAutoNum type="arabicPeriod" startAt="2"/>
              <a:defRPr b="1"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Styrkja språkarbeidet i nynorskkommunane.</a:t>
            </a:r>
            <a:br/>
          </a:p>
          <a:p>
            <a:pPr marL="320841" indent="-320841">
              <a:lnSpc>
                <a:spcPct val="90000"/>
              </a:lnSpc>
              <a:buSzPct val="100000"/>
              <a:buAutoNum type="arabicPeriod" startAt="2"/>
              <a:defRPr b="1"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Gjera organisjonen og tilboda våre kjent blant tilsette, folkevalde og innbyggarar i medlemskommunane våre.</a:t>
            </a:r>
            <a:br/>
          </a:p>
          <a:p>
            <a:pPr marL="320841" indent="-320841">
              <a:lnSpc>
                <a:spcPct val="90000"/>
              </a:lnSpc>
              <a:buSzPct val="100000"/>
              <a:buAutoNum type="arabicPeriod" startAt="2"/>
              <a:defRPr b="1"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Styrka den språkpolitiske slagkrafta til nynorskkommunane.</a:t>
            </a:r>
          </a:p>
        </p:txBody>
      </p:sp>
      <p:sp>
        <p:nvSpPr>
          <p:cNvPr id="125" name="2 Rektangel"/>
          <p:cNvSpPr txBox="1"/>
          <p:nvPr/>
        </p:nvSpPr>
        <p:spPr>
          <a:xfrm>
            <a:off x="1089326" y="560292"/>
            <a:ext cx="6533300" cy="67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8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Strategi for LNK 2025-2029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44895" y="3162992"/>
            <a:ext cx="3502961" cy="3232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84567" y="186183"/>
            <a:ext cx="2571751" cy="1589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84567" y="1268758"/>
            <a:ext cx="1946276" cy="1576392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4 Rektangel"/>
          <p:cNvSpPr txBox="1"/>
          <p:nvPr/>
        </p:nvSpPr>
        <p:spPr>
          <a:xfrm>
            <a:off x="213831" y="980728"/>
            <a:ext cx="4327661" cy="556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lnSpc>
                <a:spcPct val="80000"/>
              </a:lnSpc>
              <a:defRPr b="1" sz="4400">
                <a:solidFill>
                  <a:srgbClr val="C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PÅ SAKLISTA</a:t>
            </a:r>
          </a:p>
          <a:p>
            <a:pPr algn="r">
              <a:lnSpc>
                <a:spcPct val="80000"/>
              </a:lnSpc>
              <a:defRPr b="1" sz="240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 algn="r">
              <a:lnSpc>
                <a:spcPct val="80000"/>
              </a:lnSpc>
              <a:defRPr b="1" sz="2100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Utvikla og kvalitetssikra ved </a:t>
            </a:r>
          </a:p>
          <a:p>
            <a:pPr algn="r">
              <a:lnSpc>
                <a:spcPct val="80000"/>
              </a:lnSpc>
              <a:defRPr b="1" sz="2100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Høgskulen på Vestlandet</a:t>
            </a:r>
          </a:p>
          <a:p>
            <a:pPr lvl="1" indent="457200" algn="r">
              <a:lnSpc>
                <a:spcPct val="80000"/>
              </a:lnSpc>
              <a:defRPr b="1" sz="2100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 lvl="1" indent="457200" algn="r">
              <a:lnSpc>
                <a:spcPct val="80000"/>
              </a:lnSpc>
              <a:defRPr b="1" sz="2100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Kan tilpassast behovet til kommunen</a:t>
            </a:r>
          </a:p>
          <a:p>
            <a:pPr lvl="1" indent="457200" algn="r">
              <a:lnSpc>
                <a:spcPct val="80000"/>
              </a:lnSpc>
              <a:defRPr b="1" sz="2100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 lvl="1" indent="457200" algn="r">
              <a:lnSpc>
                <a:spcPct val="80000"/>
              </a:lnSpc>
              <a:defRPr b="1" sz="2100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Rettskriving, klarspråk og saksbehandling</a:t>
            </a:r>
          </a:p>
          <a:p>
            <a:pPr lvl="1" indent="457200" algn="r">
              <a:lnSpc>
                <a:spcPct val="80000"/>
              </a:lnSpc>
              <a:defRPr b="1" sz="2100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 lvl="1" indent="457200" algn="r">
              <a:lnSpc>
                <a:spcPct val="80000"/>
              </a:lnSpc>
              <a:defRPr b="1" sz="2100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KI og språkteknologi</a:t>
            </a:r>
          </a:p>
          <a:p>
            <a:pPr lvl="1" indent="457200" algn="r">
              <a:lnSpc>
                <a:spcPct val="80000"/>
              </a:lnSpc>
              <a:defRPr b="1" sz="2100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 lvl="1" indent="457200" algn="r">
              <a:lnSpc>
                <a:spcPct val="80000"/>
              </a:lnSpc>
              <a:defRPr b="1" sz="2100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Kurset vert halde i kommunen over to dagar eller digitalt</a:t>
            </a:r>
          </a:p>
          <a:p>
            <a:pPr lvl="1" indent="457200" algn="r">
              <a:lnSpc>
                <a:spcPct val="80000"/>
              </a:lnSpc>
              <a:defRPr b="1" sz="2100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  <a:p>
            <a:pPr lvl="1" indent="457200" algn="r">
              <a:lnSpc>
                <a:spcPct val="80000"/>
              </a:lnSpc>
              <a:defRPr b="1" sz="2100">
                <a:solidFill>
                  <a:srgbClr val="0D0D0D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LNK betaler 75 % av kostnaden</a:t>
            </a:r>
          </a:p>
        </p:txBody>
      </p:sp>
      <p:pic>
        <p:nvPicPr>
          <p:cNvPr id="131" name="innlimt film.png" descr="innlimt fil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65808" y="342521"/>
            <a:ext cx="4114680" cy="5843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tandard">
  <a:themeElements>
    <a:clrScheme name="Standar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andard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tandard">
  <a:themeElements>
    <a:clrScheme name="Standar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andard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